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0"/>
  </p:notesMasterIdLst>
  <p:sldIdLst>
    <p:sldId id="418" r:id="rId2"/>
    <p:sldId id="1435" r:id="rId3"/>
    <p:sldId id="1436" r:id="rId4"/>
    <p:sldId id="1437" r:id="rId5"/>
    <p:sldId id="456" r:id="rId6"/>
    <p:sldId id="1438" r:id="rId7"/>
    <p:sldId id="1439" r:id="rId8"/>
    <p:sldId id="1440" r:id="rId9"/>
    <p:sldId id="1441" r:id="rId10"/>
    <p:sldId id="1442" r:id="rId11"/>
    <p:sldId id="1443" r:id="rId12"/>
    <p:sldId id="1444" r:id="rId13"/>
    <p:sldId id="1445" r:id="rId14"/>
    <p:sldId id="1446" r:id="rId15"/>
    <p:sldId id="1447" r:id="rId16"/>
    <p:sldId id="1448" r:id="rId17"/>
    <p:sldId id="1449" r:id="rId18"/>
    <p:sldId id="1450" r:id="rId19"/>
    <p:sldId id="1490" r:id="rId20"/>
    <p:sldId id="1491" r:id="rId21"/>
    <p:sldId id="263" r:id="rId22"/>
    <p:sldId id="457" r:id="rId23"/>
    <p:sldId id="1451" r:id="rId24"/>
    <p:sldId id="1452" r:id="rId25"/>
    <p:sldId id="1453" r:id="rId26"/>
    <p:sldId id="1454" r:id="rId27"/>
    <p:sldId id="1455" r:id="rId28"/>
    <p:sldId id="1456" r:id="rId29"/>
    <p:sldId id="1457" r:id="rId30"/>
    <p:sldId id="1458" r:id="rId31"/>
    <p:sldId id="1459" r:id="rId32"/>
    <p:sldId id="1460" r:id="rId33"/>
    <p:sldId id="571" r:id="rId34"/>
    <p:sldId id="458" r:id="rId35"/>
    <p:sldId id="1076" r:id="rId36"/>
    <p:sldId id="1098" r:id="rId37"/>
    <p:sldId id="1077" r:id="rId38"/>
    <p:sldId id="1079" r:id="rId39"/>
    <p:sldId id="1080" r:id="rId40"/>
    <p:sldId id="1081" r:id="rId41"/>
    <p:sldId id="1087" r:id="rId42"/>
    <p:sldId id="1082" r:id="rId43"/>
    <p:sldId id="1083" r:id="rId44"/>
    <p:sldId id="1084" r:id="rId45"/>
    <p:sldId id="1085" r:id="rId46"/>
    <p:sldId id="1086" r:id="rId47"/>
    <p:sldId id="1492" r:id="rId48"/>
    <p:sldId id="1095" r:id="rId49"/>
    <p:sldId id="1054" r:id="rId50"/>
    <p:sldId id="1090" r:id="rId51"/>
    <p:sldId id="1091" r:id="rId52"/>
    <p:sldId id="1092" r:id="rId53"/>
    <p:sldId id="1088" r:id="rId54"/>
    <p:sldId id="1093" r:id="rId55"/>
    <p:sldId id="1094" r:id="rId56"/>
    <p:sldId id="1432" r:id="rId57"/>
    <p:sldId id="1039" r:id="rId58"/>
    <p:sldId id="455"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418"/>
          </p14:sldIdLst>
        </p14:section>
        <p14:section name="Introduction" id="{DEED0A68-EF9C-4733-ADAA-766A859E58BB}">
          <p14:sldIdLst>
            <p14:sldId id="1435"/>
            <p14:sldId id="1436"/>
            <p14:sldId id="1437"/>
          </p14:sldIdLst>
        </p14:section>
        <p14:section name="Section 1" id="{1F767E79-2A4A-4837-8114-C2475E36F49A}">
          <p14:sldIdLst>
            <p14:sldId id="456"/>
            <p14:sldId id="1438"/>
            <p14:sldId id="1439"/>
            <p14:sldId id="1440"/>
            <p14:sldId id="1441"/>
            <p14:sldId id="1442"/>
            <p14:sldId id="1443"/>
            <p14:sldId id="1444"/>
            <p14:sldId id="1445"/>
            <p14:sldId id="1446"/>
            <p14:sldId id="1447"/>
            <p14:sldId id="1448"/>
            <p14:sldId id="1449"/>
            <p14:sldId id="1450"/>
            <p14:sldId id="1490"/>
            <p14:sldId id="1491"/>
            <p14:sldId id="263"/>
          </p14:sldIdLst>
        </p14:section>
        <p14:section name="Section 2" id="{64A33C99-CD85-476B-80AE-285978042B74}">
          <p14:sldIdLst>
            <p14:sldId id="457"/>
            <p14:sldId id="1451"/>
            <p14:sldId id="1452"/>
            <p14:sldId id="1453"/>
            <p14:sldId id="1454"/>
            <p14:sldId id="1455"/>
            <p14:sldId id="1456"/>
            <p14:sldId id="1457"/>
            <p14:sldId id="1458"/>
            <p14:sldId id="1459"/>
            <p14:sldId id="1460"/>
            <p14:sldId id="571"/>
          </p14:sldIdLst>
        </p14:section>
        <p14:section name="Section 3" id="{308D822E-C220-4295-A91C-5C781A5093DF}">
          <p14:sldIdLst>
            <p14:sldId id="458"/>
            <p14:sldId id="1076"/>
            <p14:sldId id="1098"/>
            <p14:sldId id="1077"/>
            <p14:sldId id="1079"/>
            <p14:sldId id="1080"/>
            <p14:sldId id="1081"/>
            <p14:sldId id="1087"/>
            <p14:sldId id="1082"/>
            <p14:sldId id="1083"/>
            <p14:sldId id="1084"/>
            <p14:sldId id="1085"/>
            <p14:sldId id="1086"/>
            <p14:sldId id="1492"/>
            <p14:sldId id="1095"/>
            <p14:sldId id="1054"/>
            <p14:sldId id="1090"/>
            <p14:sldId id="1091"/>
            <p14:sldId id="1092"/>
            <p14:sldId id="1088"/>
            <p14:sldId id="1093"/>
            <p14:sldId id="1094"/>
            <p14:sldId id="1432"/>
          </p14:sldIdLst>
        </p14:section>
        <p14:section name="Conclusions" id="{AD901706-933A-4282-831D-2F305081F9D7}">
          <p14:sldIdLst>
            <p14:sldId id="1039"/>
            <p14:sldId id="45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6968" autoAdjust="0"/>
  </p:normalViewPr>
  <p:slideViewPr>
    <p:cSldViewPr snapToGrid="0">
      <p:cViewPr varScale="1">
        <p:scale>
          <a:sx n="79" d="100"/>
          <a:sy n="79" d="100"/>
        </p:scale>
        <p:origin x="102"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session is 90 minutes in length</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endParaRPr lang="en-US" altLang="en-US"/>
          </a:p>
        </p:txBody>
      </p:sp>
    </p:spTree>
    <p:extLst>
      <p:ext uri="{BB962C8B-B14F-4D97-AF65-F5344CB8AC3E}">
        <p14:creationId xmlns:p14="http://schemas.microsoft.com/office/powerpoint/2010/main" val="1575664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search or similarly access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Budapest Convention uses</a:t>
            </a:r>
            <a:r>
              <a:rPr lang="en-US" baseline="0" dirty="0"/>
              <a:t> both traditional and more specific language for computer systems so that its language may be technology-neutral and appropriate for all legal systems. </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3542919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computer system… part of it.. computer data stored therein…. computer data storage medium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en-US" dirty="0"/>
              <a:t>The power to search and similarly access</a:t>
            </a:r>
            <a:r>
              <a:rPr lang="en-US" baseline="0" dirty="0"/>
              <a:t> under Article 19 of Budapest Convention extends to computer systems, parts of computer systems ad computer-data storage mediums. This slide explains the scope of the Article.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708531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(“specific computer system…</a:t>
            </a:r>
            <a:r>
              <a:rPr lang="en-US" sz="1200" b="0" dirty="0">
                <a:solidFill>
                  <a:srgbClr val="FF0000"/>
                </a:solidFill>
                <a:latin typeface="+mj-lt"/>
              </a:rPr>
              <a:t>lawfully accessible from or available to the initial system… expeditiously extend the search or similar accessing…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r>
              <a:rPr lang="en-US" dirty="0"/>
              <a:t>The power to conduct a search relates to a specific computer system – therefore permission to conduct a search cannot be in relation to an unspecified number of computer systems. </a:t>
            </a:r>
          </a:p>
          <a:p>
            <a:endParaRPr lang="en-US" dirty="0"/>
          </a:p>
          <a:p>
            <a:r>
              <a:rPr lang="en-US" dirty="0"/>
              <a:t>It</a:t>
            </a:r>
            <a:r>
              <a:rPr lang="en-US" baseline="0" dirty="0"/>
              <a:t> is often discovered by law enforcement officials during a search or similar accessing that other computer systems or other parts of the same computer system may contain data that is required. The Budapest Convention allows for extension of the search or similar accessing; however the same may be subject to independent </a:t>
            </a:r>
            <a:r>
              <a:rPr lang="en-US" baseline="0" dirty="0" err="1"/>
              <a:t>authorisation</a:t>
            </a:r>
            <a:r>
              <a:rPr lang="en-US" baseline="0" dirty="0"/>
              <a:t>.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87477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seize or similarly secure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The Budapest Convention uses</a:t>
            </a:r>
            <a:r>
              <a:rPr lang="en-US" baseline="0" dirty="0"/>
              <a:t> both traditional and more specific language for computer systems so that its language may be technology-neutral and appropriate for all legal systems. Seizing or similarly securing data is one of the ways in which this power can be exercised.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2768062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make or retain a copy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Making or retaining a copy of the computer</a:t>
            </a:r>
            <a:r>
              <a:rPr lang="en-US" baseline="0" dirty="0"/>
              <a:t> data required is another way that seizing or similarly securing computer data may be actualized. This may prevent having to undertake the expensive, burdensome and invasive measure of physically taking computer data and computer systems into custody.</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3113104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maintain the integrity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 is important that any data</a:t>
            </a:r>
            <a:r>
              <a:rPr lang="en-US" baseline="0" dirty="0"/>
              <a:t> that the integrity of any seized data be maintained so that it is not altered or modified in any way from the condition in which it was found at the time of its seizure or similar access.</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7156389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19 of the Budapest Convention with one element (“</a:t>
            </a:r>
            <a:r>
              <a:rPr lang="en-US" sz="1200" b="0" dirty="0">
                <a:solidFill>
                  <a:srgbClr val="FF0000"/>
                </a:solidFill>
                <a:latin typeface="+mj-lt"/>
              </a:rPr>
              <a:t>render inaccessible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another measure that may be undertaken</a:t>
            </a:r>
            <a:r>
              <a:rPr lang="en-US" baseline="0" dirty="0"/>
              <a:t> with the effect of seizing data. Data is rendered inaccessible or removed usually when such data poses danger or social harm.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79814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19 of the Budapest Convention with one element (“</a:t>
            </a:r>
            <a:r>
              <a:rPr lang="en-US" sz="1200" b="0" dirty="0">
                <a:solidFill>
                  <a:srgbClr val="FF0000"/>
                </a:solidFill>
                <a:latin typeface="+mj-lt"/>
              </a:rPr>
              <a:t>person who has knowledge about the functioning of the computer system or measures applied to protect the computer data</a:t>
            </a:r>
            <a:r>
              <a:rPr lang="en-US" sz="1200" b="0" dirty="0">
                <a:latin typeface="+mj-lt"/>
              </a:rPr>
              <a:t> … </a:t>
            </a:r>
            <a:r>
              <a:rPr lang="en-US" sz="1200" b="0" dirty="0">
                <a:solidFill>
                  <a:srgbClr val="FF0000"/>
                </a:solidFill>
                <a:latin typeface="+mj-lt"/>
              </a:rPr>
              <a:t>as is reasonable</a:t>
            </a:r>
            <a:r>
              <a:rPr lang="en-US" sz="1200" b="0" dirty="0">
                <a:latin typeface="+mj-lt"/>
              </a:rPr>
              <a: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a:t>
            </a:r>
            <a:r>
              <a:rPr lang="en-US" baseline="0" dirty="0"/>
              <a:t> Budapest Convention recognizes that it is often burdensome for law enforcement to undertake searches, seizures and similar measures without assistance from system administrators who are more familiar with the location and means to access such data. Article 18.4 provides legal basis for cooperating with system administrators and other persons who have knowledge about the functioning of a computer system.</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76336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19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Like all powers established in accordance with the Budapest Convention, this procedural power is also subject to conditions and safeguards. Possible relevant safeguards have been listed on the slide.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153610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correct answer is: b) No –</a:t>
            </a:r>
            <a:r>
              <a:rPr lang="en-US" sz="1200" b="0" dirty="0">
                <a:solidFill>
                  <a:srgbClr val="FF0000"/>
                </a:solidFill>
              </a:rPr>
              <a:t>the threshold for search and seizure is higher than production order as it is a more intrusive power than production order. </a:t>
            </a:r>
            <a:endParaRPr lang="en-PK" b="0"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188371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r>
              <a:rPr lang="en-GB" sz="3600" dirty="0"/>
              <a:t>This session will be divided into 4 parts.</a:t>
            </a:r>
          </a:p>
          <a:p>
            <a:r>
              <a:rPr lang="en-GB" sz="3600" dirty="0"/>
              <a:t>The first part of the session will look at the procedural power of search and seizure of stored computer data under Article 19 of the Budapest Convention.</a:t>
            </a:r>
          </a:p>
          <a:p>
            <a:r>
              <a:rPr lang="en-GB" sz="3600" dirty="0"/>
              <a:t>The second part of the session will look at the procedural power of real-time collection of traffic data under Article 20 of the Budapest Convention. </a:t>
            </a:r>
          </a:p>
          <a:p>
            <a:r>
              <a:rPr lang="en-GB" sz="3600" dirty="0"/>
              <a:t>The third part of the session will look at the procedural power of interception of content data under Article 21 of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The fourth part of the session will look at the jurisdictional scope of the Budapest Convention under Article 22 of the Budapest Convention.</a:t>
            </a:r>
          </a:p>
        </p:txBody>
      </p:sp>
    </p:spTree>
    <p:extLst>
      <p:ext uri="{BB962C8B-B14F-4D97-AF65-F5344CB8AC3E}">
        <p14:creationId xmlns:p14="http://schemas.microsoft.com/office/powerpoint/2010/main" val="2643461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correct answer is: b) No – </a:t>
            </a:r>
            <a:r>
              <a:rPr lang="en-US" sz="1200" b="0" dirty="0">
                <a:solidFill>
                  <a:srgbClr val="FF0000"/>
                </a:solidFill>
              </a:rPr>
              <a:t>the power to search can only be exercised in relation to specific computers. </a:t>
            </a:r>
            <a:endParaRPr lang="en-PK" b="0"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044234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Before we move into the internet, we need to put a little perspective on what a network is &amp; what makes one up – which are important to allowing understanding of how the internet works</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22</a:t>
            </a:fld>
            <a:endParaRPr lang="en-US" altLang="en-US"/>
          </a:p>
        </p:txBody>
      </p:sp>
    </p:spTree>
    <p:extLst>
      <p:ext uri="{BB962C8B-B14F-4D97-AF65-F5344CB8AC3E}">
        <p14:creationId xmlns:p14="http://schemas.microsoft.com/office/powerpoint/2010/main" val="6014934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Sometimes, the investigator needs more fresh information, rather than that information provided by the search or seizure of stored data. </a:t>
            </a:r>
          </a:p>
          <a:p>
            <a:pPr eaLnBrk="1" hangingPunct="1">
              <a:spcBef>
                <a:spcPct val="0"/>
              </a:spcBef>
            </a:pPr>
            <a:endParaRPr lang="en-GB" i="1" dirty="0"/>
          </a:p>
          <a:p>
            <a:pPr eaLnBrk="1" hangingPunct="1">
              <a:spcBef>
                <a:spcPct val="0"/>
              </a:spcBef>
            </a:pPr>
            <a:r>
              <a:rPr lang="en-US" i="1" dirty="0"/>
              <a:t>Real-time </a:t>
            </a:r>
            <a:r>
              <a:rPr lang="en-US" dirty="0"/>
              <a:t>collection of computer data allows alive investigations and is described in Article 20 of Budapest Convention. Such kind of intrusive measure requires proper legislation to allow law enforcement authorities to collect or record, through technical means, data in real time, and also the power to compel service providers to collect or record data from their costumers, within its normal activity, in real time.</a:t>
            </a:r>
          </a:p>
          <a:p>
            <a:pPr eaLnBrk="1" hangingPunct="1">
              <a:spcBef>
                <a:spcPct val="0"/>
              </a:spcBef>
            </a:pPr>
            <a:endParaRPr lang="en-US" dirty="0"/>
          </a:p>
          <a:p>
            <a:pPr eaLnBrk="1" hangingPunct="1">
              <a:spcBef>
                <a:spcPct val="0"/>
              </a:spcBef>
            </a:pPr>
            <a:r>
              <a:rPr lang="en-US" dirty="0"/>
              <a:t>This kind of investigative tool can be very important, for example, to establish the source of a communication, in view of identifying a perpetrator, in real time.</a:t>
            </a:r>
          </a:p>
          <a:p>
            <a:pPr eaLnBrk="1" hangingPunct="1">
              <a:spcBef>
                <a:spcPct val="0"/>
              </a:spcBef>
            </a:pPr>
            <a:endParaRPr lang="en-US" dirty="0"/>
          </a:p>
          <a:p>
            <a:r>
              <a:rPr lang="en-US" dirty="0"/>
              <a:t>To be noted that §3 of</a:t>
            </a:r>
            <a:r>
              <a:rPr lang="en-US" baseline="0" dirty="0"/>
              <a:t> Article 20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427576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collect or record….compel a service provider…. collect or record…. to co-operate and assist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Competent authorities</a:t>
            </a:r>
            <a:r>
              <a:rPr lang="en-US" baseline="0" dirty="0"/>
              <a:t> may directly use technical means to collect traffic data. The competent authorities may also compel a service provider to assist in this regard, including cooperating and assisting the competent authorities to realize this power.</a:t>
            </a:r>
          </a:p>
          <a:p>
            <a:endParaRPr lang="en-US" baseline="0"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842938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technical means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baseline="0" dirty="0"/>
              <a:t>The Budapest Convention is technology-neutral in this respect, and parties are free to legislate on specific technical measures that may be used to collect such traffic data.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636954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existing technical capability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article does not impose an obligation</a:t>
            </a:r>
            <a:r>
              <a:rPr lang="en-US" baseline="0" dirty="0"/>
              <a:t> for the service provider to develop the necessary technical capabilities to enable it to conduct real-time collection of traffic data. It only may be obligated to do what is in its technical capacity, whether or not such technical capacity is being used at the time of the order.</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044078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traffic data</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In particular, it explains what is, and what is not, traffic data as defined under Article 1 of the Budapest Convention.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6167345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associated with specified communications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Given the</a:t>
            </a:r>
            <a:r>
              <a:rPr lang="en-US" baseline="0" dirty="0"/>
              <a:t> privacy concerns associated with real-time collection of traffic data, it is required that any exercise of powers under this article be with respect to specified communications and not giving general or indiscriminate surveillance powers to competent authorities.</a:t>
            </a: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7106202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PK" dirty="0"/>
          </a:p>
          <a:p>
            <a:r>
              <a:rPr lang="en-US" dirty="0"/>
              <a:t>This slide explains how the communications must take place within the territory – i.e. at least one person or device receiving the communication is located in the territory.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9785369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instead adopt legislative and other measures as may be necessary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countries where there are restrictions on real-time collection of traffic data by law enforcement authority, other legislative or other measures as may be necessary to ensure that such data is recorded. These may be including requiring service providers to give the necessary technical facilities to </a:t>
            </a:r>
            <a:r>
              <a:rPr lang="en-US" dirty="0" err="1"/>
              <a:t>realise</a:t>
            </a:r>
            <a:r>
              <a:rPr lang="en-US" dirty="0"/>
              <a:t> the powers.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2594031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The aim of the session is to provide the participants with a comprehensive understanding of Article 19 – 22 of the Budapest Convention. </a:t>
            </a:r>
          </a:p>
          <a:p>
            <a:endParaRPr lang="en-GB" sz="3600" dirty="0"/>
          </a:p>
        </p:txBody>
      </p:sp>
    </p:spTree>
    <p:extLst>
      <p:ext uri="{BB962C8B-B14F-4D97-AF65-F5344CB8AC3E}">
        <p14:creationId xmlns:p14="http://schemas.microsoft.com/office/powerpoint/2010/main" val="31209479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oblige a service provider to keep confidential</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a:t>
            </a:r>
            <a:r>
              <a:rPr lang="en-US" baseline="0" dirty="0"/>
              <a:t> is vital that the undertaking of real-time collection of traffic data is kept confidential, or else the measure may be frustrated.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4272334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20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1629763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Last, but not least Article 21 describes interception of content data. </a:t>
            </a:r>
          </a:p>
          <a:p>
            <a:pPr eaLnBrk="1" hangingPunct="1">
              <a:spcBef>
                <a:spcPct val="0"/>
              </a:spcBef>
            </a:pPr>
            <a:r>
              <a:rPr lang="en-US" dirty="0"/>
              <a:t>Besides of traffic data, sometimes, law enforcement authorities might need to know the real content of communications between suspects of a crime. Some countries already have provisions on telephone interceptions, but not all of them allow the authorities to, specifically, intercept communications, other than by telephone.</a:t>
            </a:r>
            <a:endParaRPr lang="en-GB" dirty="0"/>
          </a:p>
          <a:p>
            <a:pPr eaLnBrk="1" hangingPunct="1">
              <a:spcBef>
                <a:spcPct val="0"/>
              </a:spcBef>
            </a:pPr>
            <a:endParaRPr lang="en-US" dirty="0"/>
          </a:p>
          <a:p>
            <a:pPr eaLnBrk="1" hangingPunct="1">
              <a:spcBef>
                <a:spcPct val="0"/>
              </a:spcBef>
            </a:pPr>
            <a:r>
              <a:rPr lang="en-US" dirty="0"/>
              <a:t>That is the reason why, on Article 21, specifically, Budapest Convention includes provisions that enable investigators to intercept and record data communications.</a:t>
            </a:r>
          </a:p>
          <a:p>
            <a:pPr eaLnBrk="1" hangingPunct="1">
              <a:spcBef>
                <a:spcPct val="0"/>
              </a:spcBef>
            </a:pPr>
            <a:endParaRPr lang="en-GB" dirty="0"/>
          </a:p>
          <a:p>
            <a:pPr eaLnBrk="1" hangingPunct="1">
              <a:spcBef>
                <a:spcPct val="0"/>
              </a:spcBef>
            </a:pPr>
            <a:r>
              <a:rPr lang="en-US" dirty="0"/>
              <a:t>Besides being a very powerful investigative tool, the interception of communications is also a very intrusive measure and is only allowed, by the terms of the Convention, in relation to a range of serious offences to be determined by national laws.</a:t>
            </a:r>
          </a:p>
          <a:p>
            <a:pPr eaLnBrk="1" hangingPunct="1">
              <a:spcBef>
                <a:spcPct val="0"/>
              </a:spcBef>
            </a:pPr>
            <a:endParaRPr lang="en-US" dirty="0"/>
          </a:p>
          <a:p>
            <a:r>
              <a:rPr lang="en-US" dirty="0"/>
              <a:t>For</a:t>
            </a:r>
            <a:r>
              <a:rPr lang="en-US" baseline="0" dirty="0"/>
              <a:t> additional safeguards regarding covert surveillance (including interception of content data) that need to be put in place in the national legislation by the Parties to the European Convention of Human Rights see a compilation of the relevant case-law of the European Court of Human Rights developed on the basis of Article 8 (</a:t>
            </a:r>
            <a:r>
              <a:rPr lang="en-GB" sz="1200" kern="1200" dirty="0">
                <a:solidFill>
                  <a:schemeClr val="tx1"/>
                </a:solidFill>
                <a:effectLst/>
                <a:latin typeface="+mn-lt"/>
                <a:ea typeface="+mn-ea"/>
                <a:cs typeface="+mn-cs"/>
              </a:rPr>
              <a:t>right to respect for private and family</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life, home and correspondence</a:t>
            </a:r>
            <a:r>
              <a:rPr lang="en-US" baseline="0" dirty="0"/>
              <a:t>): </a:t>
            </a:r>
            <a:r>
              <a:rPr lang="en-US" dirty="0"/>
              <a:t>http://www.echr.coe.int/Documents/FS_Mass_surveillance_ENG.pdf</a:t>
            </a:r>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r>
              <a:rPr lang="en-US" dirty="0"/>
              <a:t>To be noted that §3 of</a:t>
            </a:r>
            <a:r>
              <a:rPr lang="en-US" baseline="0" dirty="0"/>
              <a:t> Article 21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7683025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screenshot of a news article describing how French police, after discovering that servers of a crime chat network were located in their country, placed a technical device on the servers which enabled French police to intercept communications. The chat service, known as </a:t>
            </a:r>
            <a:r>
              <a:rPr lang="en-US" dirty="0" err="1"/>
              <a:t>EncroChat</a:t>
            </a:r>
            <a:r>
              <a:rPr lang="en-US" dirty="0"/>
              <a:t>, had 60,000 subscribers. Since messages sent through the chat were autodeleted on both the sender and recipient’s phones, police had no option but to conduct live interception of communications to collect evidence. This evidence was subsequently used by agencies all over Europe to arrest over 800 people. In the UK, two tons of drugs, several dozen guns and £54m in suspect cash were seized.</a:t>
            </a:r>
          </a:p>
          <a:p>
            <a:endParaRPr lang="en-US" dirty="0"/>
          </a:p>
          <a:p>
            <a:r>
              <a:rPr lang="en-US" dirty="0"/>
              <a:t>Link to full news article: https://www.bbc.com/news/uk-53263310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3913504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serious offences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5362497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collect or record… compel a service provider… collect or record… co-operate and assist</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29329808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technical means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5786743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existing technical capability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79017690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content data</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12842212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specified communications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3962682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outlines the objectives of this session. It underscores what participants should expect to learn from the slides. The participants can be informed that this slide will be revisited at the end of the session to assess whether the objectives were met. </a:t>
            </a:r>
          </a:p>
        </p:txBody>
      </p:sp>
    </p:spTree>
    <p:extLst>
      <p:ext uri="{BB962C8B-B14F-4D97-AF65-F5344CB8AC3E}">
        <p14:creationId xmlns:p14="http://schemas.microsoft.com/office/powerpoint/2010/main" val="1236759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34027690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adopt legislative and other measures as may be necessary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0114052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to oblige a service provider to keep confidential</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35530505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21 of the Budapest Convention with one element (“</a:t>
            </a:r>
            <a:r>
              <a:rPr lang="en-US" sz="1200" b="0" dirty="0">
                <a:solidFill>
                  <a:srgbClr val="FF0000"/>
                </a:solidFill>
                <a:latin typeface="+mj-lt"/>
              </a:rPr>
              <a:t>subject to Articles 14 and 15</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Like all powers established in accordance with the Budapest Convention, this procedural power is also subject to conditions and safeguards. Possible relevant safeguards have been listed on the slide.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34303714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No – </a:t>
            </a:r>
            <a:r>
              <a:rPr lang="en-US" sz="1200" b="0" dirty="0">
                <a:solidFill>
                  <a:srgbClr val="FF0000"/>
                </a:solidFill>
              </a:rPr>
              <a:t>the power to search can only be exercised in relation to specific computers. </a:t>
            </a:r>
            <a:endParaRPr lang="en-PK" b="0" dirty="0"/>
          </a:p>
          <a:p>
            <a:endParaRPr lang="en-US" b="0" u="none"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816487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Article 22 establishes a series of criteria under which parties to the Budapest Convention are required to establish jurisdiction over the criminal offences established in accordance with Articles 2-11 of the Budapest Convention. It covers both the principle of territoriality and the principle of nationality, and also explains where Parties may not implement certain provisions. </a:t>
            </a:r>
          </a:p>
          <a:p>
            <a:r>
              <a:rPr lang="en-US" dirty="0"/>
              <a:t>Given the transnational nature of cybercrime, Article 22 also very importantly provides for a consultative process where two states have concurrent jurisdiction based upon their implementation of the principle of territoriality and/or the principle of nationality.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10119747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in its territory</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This element outlines the most fundamental principle of territoriality – stating that a country may exercise its jurisdiction over an offence established in accordance with Article 2-11 of the Budapest Convention where such offence has been committed in its territory. The slide provides examples of instances where a party can assert territorial jurisdiction.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292691851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ship flying the flag…. aircraft registered under the laws…</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element outlines additional aspects to the principle of territoriality –stating that a country may exercise its jurisdiction over an offence established in accordance with Article 2-11 of the Budapest Convention where such offence has been committed on a ship flying its flag or an aircraft registered under its laws. This is often seen as an important inclusion since ships and aircraft may at any particular time be outside the ordinary territorial jurisdiction of a state, but the state may still have an interest in prosecuting it. Many countries also exercise jurisdiction in relation to ordinary criminal offences when committed on ships flying their flag or aircraft registered under the laws of their countries.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37004933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one of its nationals, if the offence is punishable…. where it was committed or….. outside the territorial jurisdiction of any State</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element outlines the most fundamental principle of nationality – stating that a country may exercise its jurisdiction over an offence established in accordance with Article 2-11 of the Budapest Convention where such offence has been committed by one of its nationals. There is an additional precondition that the offence must either be an offence in the territory where it was committed, or be committed outside the territorial jurisdiction of any state.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4291184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latin typeface="+mj-lt"/>
              </a:rPr>
              <a:t>the </a:t>
            </a:r>
            <a:r>
              <a:rPr lang="en-US" sz="1200" b="0" dirty="0">
                <a:solidFill>
                  <a:srgbClr val="FF0000"/>
                </a:solidFill>
                <a:latin typeface="+mj-lt"/>
              </a:rPr>
              <a:t>right not to apply or to apply only in specific</a:t>
            </a:r>
            <a:r>
              <a:rPr lang="en-US" sz="1200" b="1" dirty="0">
                <a:solidFill>
                  <a:srgbClr val="FF0000"/>
                </a:solidFill>
                <a:latin typeface="+mj-lt"/>
              </a:rPr>
              <a:t> </a:t>
            </a:r>
            <a:r>
              <a:rPr lang="en-US" sz="1200" b="0" dirty="0">
                <a:solidFill>
                  <a:srgbClr val="FF0000"/>
                </a:solidFill>
                <a:latin typeface="+mj-lt"/>
              </a:rPr>
              <a:t>cases or conditions the jurisdiction rules laid down in paragraphs 1.b through 1.d</a:t>
            </a:r>
            <a:r>
              <a:rPr lang="en-US" b="0" dirty="0"/>
              <a:t>”) </a:t>
            </a:r>
            <a:r>
              <a:rPr lang="en-US" dirty="0"/>
              <a:t>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element essential provides states with the ability not to apply certain requirements in relation to jurisdiction. Effectively, the only mandatory requirement in relation to jurisdiction under the Budapest Convention is that listed in Article 22.1.a (the fundamental principle of territoriality). </a:t>
            </a:r>
            <a:endParaRPr lang="en-PK"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931965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endParaRPr lang="en-US"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alleged offender is present in its territory and it does not extradite him… solely on the basis of his or her nationality</a:t>
            </a:r>
            <a:r>
              <a:rPr lang="en-US" sz="1200" b="0" dirty="0">
                <a:latin typeface="+mj-lt"/>
              </a:rPr>
              <a:t>, </a:t>
            </a:r>
            <a:r>
              <a:rPr lang="en-US" b="0"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This slide explains that a party must exercise jurisdiction if it rejects </a:t>
            </a:r>
            <a:r>
              <a:rPr lang="en-GB" sz="1200" dirty="0">
                <a:latin typeface="+mj-lt"/>
              </a:rPr>
              <a:t>a request for extradition for an alleged offender solely on the basis of his or her nationality. This is to ensure that the alleged offender may be subject to criminal proceedings in the country where he or she is located.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a:p>
        </p:txBody>
      </p:sp>
    </p:spTree>
    <p:extLst>
      <p:ext uri="{BB962C8B-B14F-4D97-AF65-F5344CB8AC3E}">
        <p14:creationId xmlns:p14="http://schemas.microsoft.com/office/powerpoint/2010/main" val="163875943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22 of the Budapest Convention with one element (“</a:t>
            </a:r>
            <a:r>
              <a:rPr lang="en-US" sz="1200" b="0" dirty="0">
                <a:solidFill>
                  <a:srgbClr val="FF0000"/>
                </a:solidFill>
                <a:latin typeface="+mj-lt"/>
              </a:rPr>
              <a:t>does not exclude any criminal jurisdiction… in accordance with its domestic law.</a:t>
            </a:r>
            <a:r>
              <a:rPr lang="en-US" b="0"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An important feature of the Budapest Convention is that it does not exclude any criminal jurisdiction that a party may wish to implement through its domestic law provisions.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36382622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On the left side, this slide shows the text of Article 22 of the Budapest Convention with one element (“</a:t>
            </a:r>
            <a:r>
              <a:rPr lang="en-US" sz="1200" b="0" dirty="0">
                <a:solidFill>
                  <a:srgbClr val="FF0000"/>
                </a:solidFill>
                <a:latin typeface="+mj-lt"/>
              </a:rPr>
              <a:t>more than one Party claims jurisdiction</a:t>
            </a:r>
            <a:r>
              <a:rPr lang="en-US" sz="1200" b="0" dirty="0">
                <a:latin typeface="+mj-lt"/>
              </a:rPr>
              <a:t>… </a:t>
            </a:r>
            <a:r>
              <a:rPr lang="en-US" sz="1200" b="0" dirty="0">
                <a:solidFill>
                  <a:srgbClr val="FF0000"/>
                </a:solidFill>
                <a:latin typeface="+mj-lt"/>
              </a:rPr>
              <a:t>consult with a view to determining the most appropriate jurisdiction for prosecution..</a:t>
            </a:r>
            <a:r>
              <a:rPr lang="en-US" b="0"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r>
              <a:rPr lang="en-US" dirty="0"/>
              <a:t>Given the transnational nature of cybercrime, it is not uncommon that there would be situations where more than one party exerts jurisdiction over an offence or an offender. As noted in the Paragraph 239 of the Explanatory Report to the Budapest Convention, “</a:t>
            </a:r>
            <a:r>
              <a:rPr lang="en-US" i="1" dirty="0"/>
              <a:t>For example, many virus attacks, frauds and copyright violations committed through use of the Internet target victims located in many States. In order to avoid duplication of effort, unnecessary inconvenience for witnesses, or competition among law enforcement officials of the States concerned, or to otherwise facilitate the efficiency or fairness of the proceedings, the affected.</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24751319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repeats the objectives of this session. The trainer can run through these objectives to ensure that these aspects have been covered in this module. </a:t>
            </a:r>
          </a:p>
        </p:txBody>
      </p:sp>
    </p:spTree>
    <p:extLst>
      <p:ext uri="{BB962C8B-B14F-4D97-AF65-F5344CB8AC3E}">
        <p14:creationId xmlns:p14="http://schemas.microsoft.com/office/powerpoint/2010/main" val="48314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Search and seizure are described by Article 19 of Budapest Convention. </a:t>
            </a:r>
          </a:p>
          <a:p>
            <a:pPr eaLnBrk="1" hangingPunct="1">
              <a:spcBef>
                <a:spcPct val="0"/>
              </a:spcBef>
            </a:pPr>
            <a:endParaRPr lang="en-GB" dirty="0"/>
          </a:p>
          <a:p>
            <a:pPr eaLnBrk="1" hangingPunct="1">
              <a:spcBef>
                <a:spcPct val="0"/>
              </a:spcBef>
            </a:pPr>
            <a:r>
              <a:rPr lang="en-GB" dirty="0"/>
              <a:t>Most of national procedural rules include general regulations for search and seizure, but not all of them have specific rules governing computer search and computer seizure. Many jurisdictions can live well just with traditional searches and seizures. However, the real world teaches that digital investigations face challenges previously unknown caused, for example, by the interconnectedness of computer systems.</a:t>
            </a:r>
          </a:p>
          <a:p>
            <a:pPr eaLnBrk="1" hangingPunct="1">
              <a:spcBef>
                <a:spcPct val="0"/>
              </a:spcBef>
            </a:pPr>
            <a:endParaRPr lang="en-GB" dirty="0"/>
          </a:p>
          <a:p>
            <a:pPr marL="0" marR="0" lvl="1" indent="0" algn="l" defTabSz="457200" rtl="0" eaLnBrk="1" fontAlgn="base" latinLnBrk="0" hangingPunct="1">
              <a:lnSpc>
                <a:spcPct val="100000"/>
              </a:lnSpc>
              <a:spcBef>
                <a:spcPct val="0"/>
              </a:spcBef>
              <a:spcAft>
                <a:spcPct val="0"/>
              </a:spcAft>
              <a:buClrTx/>
              <a:buSzTx/>
              <a:buFontTx/>
              <a:buNone/>
              <a:tabLst/>
              <a:defRPr/>
            </a:pPr>
            <a:r>
              <a:rPr lang="en-GB" dirty="0"/>
              <a:t>Enfacing that kind a new questions, the Budapest Convention created specific rules to deal with searches and seizures in the digital world. As a result, it organises the possibility to search in a computer system, in a storage medium, and in a computer system available</a:t>
            </a:r>
            <a:r>
              <a:rPr lang="en-GB" baseline="0" dirty="0"/>
              <a:t> from the initial one. This latter possibility enables the authority to </a:t>
            </a:r>
            <a:r>
              <a:rPr lang="en-GB" dirty="0"/>
              <a:t>“expeditiously” extend the search to an other system when, </a:t>
            </a:r>
            <a:r>
              <a:rPr lang="en-GB" sz="3000" kern="1200" dirty="0">
                <a:solidFill>
                  <a:schemeClr val="tx1"/>
                </a:solidFill>
                <a:latin typeface="+mn-lt"/>
                <a:ea typeface="+mn-ea"/>
                <a:cs typeface="+mn-cs"/>
              </a:rPr>
              <a:t>during a lawful search to a specific computer system or part of it, this authority </a:t>
            </a:r>
            <a:r>
              <a:rPr lang="en-GB" sz="3200" dirty="0"/>
              <a:t>forms a reasonable belief that the data sought are stored in another computer system in its territory. </a:t>
            </a:r>
          </a:p>
          <a:p>
            <a:pPr marL="0" marR="0" lvl="1" indent="0" algn="l" defTabSz="457200" rtl="0" eaLnBrk="1" fontAlgn="base" latinLnBrk="0" hangingPunct="1">
              <a:lnSpc>
                <a:spcPct val="100000"/>
              </a:lnSpc>
              <a:spcBef>
                <a:spcPct val="0"/>
              </a:spcBef>
              <a:spcAft>
                <a:spcPct val="0"/>
              </a:spcAft>
              <a:buClrTx/>
              <a:buSzTx/>
              <a:buFontTx/>
              <a:buNone/>
              <a:tabLst/>
              <a:defRPr/>
            </a:pPr>
            <a:endParaRPr lang="en-GB" sz="3200" kern="1200" dirty="0">
              <a:solidFill>
                <a:schemeClr val="tx1"/>
              </a:solidFill>
              <a:latin typeface="+mn-lt"/>
              <a:ea typeface="+mn-ea"/>
              <a:cs typeface="+mn-cs"/>
            </a:endParaRPr>
          </a:p>
          <a:p>
            <a:pPr eaLnBrk="1" hangingPunct="1">
              <a:spcBef>
                <a:spcPct val="0"/>
              </a:spcBef>
            </a:pPr>
            <a:r>
              <a:rPr lang="en-GB" dirty="0"/>
              <a:t>Regarding investigative powers, Article 19 requires that investigators are empowered to “seize or similarly secure” accessed computer data, and to </a:t>
            </a:r>
            <a:r>
              <a:rPr lang="en-GB" sz="1200" dirty="0"/>
              <a:t>order any person who has knowledge about the functioning of the computer system or measures applied to protect the computer data therein to provide, as is reasonable, the necessary information, to enable search</a:t>
            </a:r>
            <a:r>
              <a:rPr lang="en-GB" sz="1200" baseline="0" dirty="0"/>
              <a:t> and</a:t>
            </a:r>
            <a:r>
              <a:rPr lang="en-GB" sz="1200" dirty="0"/>
              <a:t> seizure.</a:t>
            </a:r>
            <a:endParaRPr lang="en-GB" dirty="0"/>
          </a:p>
          <a:p>
            <a:pPr eaLnBrk="1" hangingPunct="1">
              <a:spcBef>
                <a:spcPct val="0"/>
              </a:spcBef>
            </a:pPr>
            <a:endParaRPr lang="en-GB" dirty="0"/>
          </a:p>
          <a:p>
            <a:pPr eaLnBrk="1" hangingPunct="1">
              <a:spcBef>
                <a:spcPct val="0"/>
              </a:spcBef>
            </a:pPr>
            <a:r>
              <a:rPr lang="en-GB" dirty="0"/>
              <a:t>Given the various possibilities and more efficient ways that are available to seize computer data, the Budapest Convention provides a list of basic actions that investigators must be empowered to perform… (next slide)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2530629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dirty="0"/>
              <a:t>Basic actions that investigators must be empowered by law to perform </a:t>
            </a:r>
            <a:r>
              <a:rPr lang="en-US" dirty="0"/>
              <a:t>during the process of a lawful seizure of computer data,</a:t>
            </a:r>
            <a:r>
              <a:rPr lang="en-US" baseline="0" dirty="0"/>
              <a:t> according to the Budapest Convention, are the following:</a:t>
            </a:r>
          </a:p>
          <a:p>
            <a:pPr eaLnBrk="1" hangingPunct="1">
              <a:spcBef>
                <a:spcPct val="0"/>
              </a:spcBef>
            </a:pPr>
            <a:endParaRPr lang="en-GB" dirty="0"/>
          </a:p>
          <a:p>
            <a:pPr eaLnBrk="1" hangingPunct="1">
              <a:spcBef>
                <a:spcPct val="0"/>
              </a:spcBef>
            </a:pPr>
            <a:r>
              <a:rPr lang="en-US" dirty="0"/>
              <a:t>a) seize physically a computer system,</a:t>
            </a:r>
            <a:endParaRPr lang="en-GB" dirty="0"/>
          </a:p>
          <a:p>
            <a:pPr eaLnBrk="1" hangingPunct="1">
              <a:spcBef>
                <a:spcPct val="0"/>
              </a:spcBef>
            </a:pPr>
            <a:endParaRPr lang="en-US" dirty="0"/>
          </a:p>
          <a:p>
            <a:pPr eaLnBrk="1" hangingPunct="1">
              <a:spcBef>
                <a:spcPct val="0"/>
              </a:spcBef>
            </a:pPr>
            <a:r>
              <a:rPr lang="en-US" dirty="0"/>
              <a:t>b) make and retain a copy of those computer data (which is important in case the data is stored on a major server, where physical removal is impossible, and also when physical seizure would interfere too significantly with the rights of other people who have access rights to that machine – for instance a big company’s server)</a:t>
            </a:r>
            <a:endParaRPr lang="en-GB" dirty="0"/>
          </a:p>
          <a:p>
            <a:pPr eaLnBrk="1" hangingPunct="1">
              <a:spcBef>
                <a:spcPct val="0"/>
              </a:spcBef>
            </a:pPr>
            <a:endParaRPr lang="en-US" dirty="0"/>
          </a:p>
          <a:p>
            <a:pPr eaLnBrk="1" hangingPunct="1">
              <a:spcBef>
                <a:spcPct val="0"/>
              </a:spcBef>
            </a:pPr>
            <a:r>
              <a:rPr lang="en-US" dirty="0"/>
              <a:t>c) maintain the integrity of the relevant stored computer data and, finally, to </a:t>
            </a:r>
            <a:endParaRPr lang="en-GB" dirty="0"/>
          </a:p>
          <a:p>
            <a:pPr eaLnBrk="1" hangingPunct="1">
              <a:spcBef>
                <a:spcPct val="0"/>
              </a:spcBef>
            </a:pPr>
            <a:endParaRPr lang="en-US" dirty="0"/>
          </a:p>
          <a:p>
            <a:pPr eaLnBrk="1" hangingPunct="1">
              <a:spcBef>
                <a:spcPct val="0"/>
              </a:spcBef>
            </a:pPr>
            <a:r>
              <a:rPr lang="en-US" dirty="0"/>
              <a:t>d) render inaccessible or remove those computer data in the accessed computer system.</a:t>
            </a:r>
            <a:endParaRPr lang="en-GB" dirty="0"/>
          </a:p>
          <a:p>
            <a:pPr eaLnBrk="1" hangingPunct="1">
              <a:spcBef>
                <a:spcPct val="0"/>
              </a:spcBef>
            </a:pPr>
            <a:endParaRPr lang="en-US" dirty="0"/>
          </a:p>
          <a:p>
            <a:pPr eaLnBrk="1" hangingPunct="1">
              <a:spcBef>
                <a:spcPct val="0"/>
              </a:spcBef>
            </a:pPr>
            <a:r>
              <a:rPr lang="en-US" dirty="0"/>
              <a:t>This last provision is relevant for instance when physical seizure is impossible, but real harm could occur</a:t>
            </a:r>
            <a:r>
              <a:rPr lang="en-US" baseline="0" dirty="0"/>
              <a:t> </a:t>
            </a:r>
            <a:r>
              <a:rPr lang="en-US" dirty="0"/>
              <a:t>if a third party got access to the data.  </a:t>
            </a:r>
            <a:endParaRPr lang="en-GB" dirty="0"/>
          </a:p>
          <a:p>
            <a:pPr eaLnBrk="1" hangingPunct="1">
              <a:spcBef>
                <a:spcPct val="0"/>
              </a:spcBef>
            </a:pPr>
            <a:r>
              <a:rPr lang="en-GB" dirty="0"/>
              <a:t>With the exception of the mere seizure of data in its own and original record, all these procedural possibilities are specific measures in the digital environment.</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41157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This slide shows a screenshot of a news article describing a search and seizure conducted by the Child Exploitation Task Force of the US Federal Bureau of Investigation (FBI). According to the article, the FBI s</a:t>
            </a:r>
            <a:r>
              <a:rPr lang="en-US" b="0" i="0" dirty="0">
                <a:solidFill>
                  <a:srgbClr val="111111"/>
                </a:solidFill>
                <a:effectLst/>
                <a:latin typeface="TiemposTextWeb"/>
              </a:rPr>
              <a:t>eized over twenty external hard drives from the residence of an individual accused of possessing child pornographic images. </a:t>
            </a:r>
          </a:p>
          <a:p>
            <a:pPr eaLnBrk="1" hangingPunct="1">
              <a:spcBef>
                <a:spcPct val="0"/>
              </a:spcBef>
            </a:pPr>
            <a:endParaRPr lang="en-US" b="0" i="0" dirty="0">
              <a:solidFill>
                <a:srgbClr val="111111"/>
              </a:solidFill>
              <a:effectLst/>
              <a:latin typeface="TiemposTextWeb"/>
            </a:endParaRPr>
          </a:p>
          <a:p>
            <a:pPr eaLnBrk="1" hangingPunct="1">
              <a:spcBef>
                <a:spcPct val="0"/>
              </a:spcBef>
            </a:pPr>
            <a:r>
              <a:rPr lang="en-US" b="0" i="0" dirty="0">
                <a:solidFill>
                  <a:srgbClr val="111111"/>
                </a:solidFill>
                <a:effectLst/>
                <a:latin typeface="TiemposTextWeb"/>
              </a:rPr>
              <a:t>Link to full article: https://www.insider.com/children-youtube-channel-child-porn-the-happy-scientist-charges-kids-2020-9</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485661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a:t>This slide shows a screenshot of a news article describing a search and seizure conducted by </a:t>
            </a:r>
            <a:r>
              <a:rPr lang="en-US" b="0" i="0" dirty="0">
                <a:solidFill>
                  <a:srgbClr val="080E14"/>
                </a:solidFill>
                <a:effectLst/>
                <a:latin typeface="Proxima Nova"/>
              </a:rPr>
              <a:t>German police, together with Europol and law enforcement agencies from the US, the Netherlands, and France</a:t>
            </a:r>
            <a:r>
              <a:rPr lang="en-US" dirty="0"/>
              <a:t>. This was part of a coordinated international effort to bring down a dark web marketplace known as the Wall Street Market, on which users sold illegal products such as drugs, weapons, user credentials, and hacking tools. The trainer should use this example to show how the scope of the power to conduct seizures in relation to computer data not only relates to the physical seizure of computer systems and storage devices, but also to render inaccessible computer data.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58952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16/10/2020</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365638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16/10/2020</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a:xfrm>
            <a:off x="7086600" y="6588125"/>
            <a:ext cx="2057400" cy="285810"/>
          </a:xfrm>
          <a:prstGeom prst="rect">
            <a:avLst/>
          </a:prstGeom>
        </p:spPr>
        <p:txBody>
          <a:bodyPr/>
          <a:lstStyle>
            <a:lvl1pPr>
              <a:defRPr/>
            </a:lvl1pPr>
          </a:lstStyle>
          <a:p>
            <a:fld id="{A4A5ECFF-5C9A-42B4-A985-E4790B0921A2}" type="slidenum">
              <a:rPr lang="en-GB" altLang="en-US"/>
              <a:pPr/>
              <a:t>‹#›</a:t>
            </a:fld>
            <a:endParaRPr lang="en-GB" altLang="en-US" dirty="0"/>
          </a:p>
        </p:txBody>
      </p:sp>
    </p:spTree>
    <p:extLst>
      <p:ext uri="{BB962C8B-B14F-4D97-AF65-F5344CB8AC3E}">
        <p14:creationId xmlns:p14="http://schemas.microsoft.com/office/powerpoint/2010/main" val="1568829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85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16/10/2020</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3685928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1" name="Picture 2" descr="Asking questions | TeachingEnglish | British Council | BBC">
            <a:extLst>
              <a:ext uri="{FF2B5EF4-FFF2-40B4-BE49-F238E27FC236}">
                <a16:creationId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a:xfrm>
            <a:off x="7086600" y="6588125"/>
            <a:ext cx="2057400" cy="285810"/>
          </a:xfrm>
          <a:prstGeom prst="rect">
            <a:avLst/>
          </a:prstGeom>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dirty="0"/>
          </a:p>
        </p:txBody>
      </p:sp>
      <p:sp>
        <p:nvSpPr>
          <p:cNvPr id="11"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
        <p:nvSpPr>
          <p:cNvPr id="14" name="Slide Number Placeholder 4">
            <a:extLst>
              <a:ext uri="{FF2B5EF4-FFF2-40B4-BE49-F238E27FC236}">
                <a16:creationId xmlns:a16="http://schemas.microsoft.com/office/drawing/2014/main" id="{307588A1-E747-44DA-B866-F09C9C76894B}"/>
              </a:ext>
            </a:extLst>
          </p:cNvPr>
          <p:cNvSpPr txBox="1">
            <a:spLocks/>
          </p:cNvSpPr>
          <p:nvPr userDrawn="1"/>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80" r:id="rId11"/>
    <p:sldLayoutId id="2147483681" r:id="rId12"/>
    <p:sldLayoutId id="214748368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matteo.lucchetti@coe.int"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308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mn-lt"/>
              </a:rPr>
              <a:t>Session 2.5</a:t>
            </a:r>
          </a:p>
          <a:p>
            <a:pPr algn="ctr">
              <a:spcBef>
                <a:spcPct val="0"/>
              </a:spcBef>
              <a:buNone/>
            </a:pPr>
            <a:r>
              <a:rPr lang="en-US" altLang="en-US" sz="3600" b="1" dirty="0">
                <a:latin typeface="+mn-lt"/>
              </a:rPr>
              <a:t>Procedural Powers of the Budapest Convention - Part 2</a:t>
            </a: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en-GB" altLang="en-US" sz="1800" b="1" dirty="0" err="1">
                <a:latin typeface="+mn-lt"/>
              </a:rPr>
              <a:t>Xxxxx</a:t>
            </a:r>
            <a:r>
              <a:rPr lang="en-GB" altLang="en-US"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en-GB" altLang="en-US" sz="1400" i="1" dirty="0">
                <a:latin typeface="+mn-lt"/>
              </a:rPr>
              <a:t>Council of Europe</a:t>
            </a:r>
          </a:p>
          <a:p>
            <a:pPr algn="ctr" eaLnBrk="1" hangingPunct="1">
              <a:spcBef>
                <a:spcPct val="0"/>
              </a:spcBef>
              <a:buFontTx/>
              <a:buNone/>
            </a:pPr>
            <a:endParaRPr lang="en-GB" altLang="en-US" sz="1400" b="1" dirty="0">
              <a:solidFill>
                <a:srgbClr val="2F618F"/>
              </a:solidFill>
              <a:latin typeface="+mn-lt"/>
              <a:hlinkClick r:id="rId4"/>
            </a:endParaRPr>
          </a:p>
          <a:p>
            <a:pPr algn="ctr" eaLnBrk="1" hangingPunct="1">
              <a:spcBef>
                <a:spcPct val="0"/>
              </a:spcBef>
              <a:buFontTx/>
              <a:buNone/>
            </a:pPr>
            <a:r>
              <a:rPr lang="en-GB" altLang="en-US" sz="1200" b="1" dirty="0">
                <a:solidFill>
                  <a:srgbClr val="2F618F"/>
                </a:solidFill>
                <a:latin typeface="+mn-lt"/>
              </a:rPr>
              <a:t>email</a:t>
            </a: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en-GB" altLang="en-US" sz="1600" b="1" dirty="0">
                <a:latin typeface="+mn-lt"/>
              </a:rPr>
              <a:t>DD Month YYYY</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600" b="1" dirty="0">
                <a:latin typeface="+mn-lt"/>
              </a:rPr>
              <a:t>Introductory Judicial Training Course on Cybercrime and Electronic Evidence</a:t>
            </a:r>
            <a:endParaRPr lang="en-GB" altLang="en-US" sz="1600" i="1" dirty="0">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509200"/>
          </a:xfrm>
          <a:prstGeom prst="rect">
            <a:avLst/>
          </a:prstGeom>
        </p:spPr>
        <p:txBody>
          <a:bodyPr wrap="square">
            <a:spAutoFit/>
          </a:bodyPr>
          <a:lstStyle/>
          <a:p>
            <a:pPr algn="just"/>
            <a:r>
              <a:rPr lang="en-US" sz="1600" dirty="0"/>
              <a:t>Each Party shall adopt such legislative and other measures as may be necessary to empower its competent authorities to </a:t>
            </a:r>
            <a:r>
              <a:rPr lang="en-US" sz="1600" b="1" dirty="0">
                <a:solidFill>
                  <a:srgbClr val="C00000"/>
                </a:solidFill>
              </a:rPr>
              <a:t>search or similarly access</a:t>
            </a:r>
            <a:r>
              <a:rPr lang="en-US" sz="1600" dirty="0"/>
              <a:t>: </a:t>
            </a:r>
          </a:p>
          <a:p>
            <a:pPr marL="800100" lvl="1" indent="-342900" algn="just">
              <a:buFont typeface="+mj-lt"/>
              <a:buAutoNum type="alphaLcPeriod"/>
            </a:pPr>
            <a:r>
              <a:rPr lang="en-US" sz="1600" dirty="0"/>
              <a:t>computer system or part of it and computer data stored therein; and </a:t>
            </a:r>
          </a:p>
          <a:p>
            <a:pPr marL="800100" lvl="1" indent="-342900" algn="just">
              <a:buFont typeface="+mj-lt"/>
              <a:buAutoNum type="alphaLcPeriod"/>
            </a:pPr>
            <a:r>
              <a:rPr lang="en-US" sz="1600" dirty="0"/>
              <a:t>a computer-data storage medium in which computer data may be stored in its territory</a:t>
            </a:r>
          </a:p>
          <a:p>
            <a:pPr lvl="1" algn="just"/>
            <a:endParaRPr lang="en-US" sz="1600" dirty="0"/>
          </a:p>
          <a:p>
            <a:pPr algn="just"/>
            <a:r>
              <a:rPr lang="en-US" sz="1600" dirty="0"/>
              <a:t>Each Party shall adopt such legislative and other measures as may be necessary to ensure that where its authorities search or similarly access a specific computer system or part of it, pursuant to paragraph 1.a, and have grounds to believe that the data sought is stored in another computer system or part of it in its territory, and such data is lawfully accessible from or available to the initial system, the authorities shall be able to expeditiously extend the search or similar accessing to the other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152913" y="1124744"/>
            <a:ext cx="4747018" cy="2246769"/>
          </a:xfrm>
          <a:prstGeom prst="rect">
            <a:avLst/>
          </a:prstGeom>
        </p:spPr>
        <p:txBody>
          <a:bodyPr wrap="square">
            <a:spAutoFit/>
          </a:bodyPr>
          <a:lstStyle/>
          <a:p>
            <a:pPr marL="342900" indent="-342900" algn="just">
              <a:buFont typeface="Arial" panose="020B0604020202020204" pitchFamily="34" charset="0"/>
              <a:buChar char="•"/>
            </a:pPr>
            <a:r>
              <a:rPr lang="en-GB" sz="2000" dirty="0"/>
              <a:t>The term “search” means to seek, read, review, examine or inspect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The term “similarly access” is technology neutral language that would enable </a:t>
            </a:r>
            <a:r>
              <a:rPr lang="en-GB" sz="2000" i="1" dirty="0"/>
              <a:t>inspecting </a:t>
            </a:r>
            <a:r>
              <a:rPr lang="en-GB" sz="2000" dirty="0"/>
              <a:t>intangible data that can be in electromagnetic form</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1622874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570756"/>
          </a:xfrm>
          <a:prstGeom prst="rect">
            <a:avLst/>
          </a:prstGeom>
        </p:spPr>
        <p:txBody>
          <a:bodyPr wrap="square">
            <a:spAutoFit/>
          </a:bodyPr>
          <a:lstStyle/>
          <a:p>
            <a:pPr algn="just"/>
            <a:r>
              <a:rPr lang="en-US" sz="1600" dirty="0"/>
              <a:t>Each Party shall adopt such legislative and other measures as may be necessary to empower its competent authorities to search or similarly access: </a:t>
            </a:r>
          </a:p>
          <a:p>
            <a:pPr marL="800100" lvl="1" indent="-342900" algn="just">
              <a:buFont typeface="+mj-lt"/>
              <a:buAutoNum type="alphaLcPeriod"/>
            </a:pPr>
            <a:r>
              <a:rPr lang="en-US" sz="1600" dirty="0"/>
              <a:t> </a:t>
            </a:r>
            <a:r>
              <a:rPr lang="en-US" sz="1600" b="1" dirty="0">
                <a:solidFill>
                  <a:srgbClr val="C00000"/>
                </a:solidFill>
              </a:rPr>
              <a:t>computer system </a:t>
            </a:r>
            <a:r>
              <a:rPr lang="en-US" sz="1600" dirty="0"/>
              <a:t>or </a:t>
            </a:r>
            <a:r>
              <a:rPr lang="en-US" sz="1600" b="1" dirty="0">
                <a:solidFill>
                  <a:srgbClr val="C00000"/>
                </a:solidFill>
              </a:rPr>
              <a:t>part of it </a:t>
            </a:r>
            <a:r>
              <a:rPr lang="en-US" sz="1600" dirty="0"/>
              <a:t>and </a:t>
            </a:r>
            <a:r>
              <a:rPr lang="en-US" sz="1600" b="1" dirty="0">
                <a:solidFill>
                  <a:srgbClr val="C00000"/>
                </a:solidFill>
              </a:rPr>
              <a:t>computer data stored therein</a:t>
            </a:r>
            <a:r>
              <a:rPr lang="en-US" sz="1600" dirty="0"/>
              <a:t>; and </a:t>
            </a:r>
          </a:p>
          <a:p>
            <a:pPr marL="800100" lvl="1" indent="-342900" algn="just">
              <a:buFont typeface="+mj-lt"/>
              <a:buAutoNum type="alphaLcPeriod"/>
            </a:pPr>
            <a:r>
              <a:rPr lang="en-US" sz="1600" dirty="0"/>
              <a:t>a</a:t>
            </a:r>
            <a:r>
              <a:rPr lang="en-US" sz="1600" b="1" dirty="0">
                <a:solidFill>
                  <a:srgbClr val="FF0000"/>
                </a:solidFill>
              </a:rPr>
              <a:t> </a:t>
            </a:r>
            <a:r>
              <a:rPr lang="en-US" sz="1600" b="1" dirty="0">
                <a:solidFill>
                  <a:srgbClr val="C00000"/>
                </a:solidFill>
              </a:rPr>
              <a:t>computer-data storage medium </a:t>
            </a:r>
            <a:r>
              <a:rPr lang="en-US" sz="1600" dirty="0"/>
              <a:t>in which computer data may be stored in its territory</a:t>
            </a:r>
          </a:p>
          <a:p>
            <a:pPr lvl="1" algn="just"/>
            <a:endParaRPr lang="en-US" sz="1600" dirty="0"/>
          </a:p>
          <a:p>
            <a:pPr algn="just"/>
            <a:r>
              <a:rPr lang="en-US" sz="1600" dirty="0"/>
              <a:t>Each Party shall adopt such legislative and other measures as may be necessary to ensure that where its authorities search or similarly access a specific computer system or part of it, pursuant to paragraph 1.a, and have grounds to believe that the data sought is stored in another computer system or part of it in its territory, and such data is lawfully accessible from or available to the initial system, the authorities shall be able to expeditiously extend the</a:t>
            </a:r>
            <a:r>
              <a:rPr lang="en-US" sz="2000" dirty="0"/>
              <a:t> </a:t>
            </a:r>
            <a:r>
              <a:rPr lang="en-US" sz="1600" dirty="0"/>
              <a:t>search or similar accessing to the other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093154"/>
          </a:xfrm>
          <a:prstGeom prst="rect">
            <a:avLst/>
          </a:prstGeom>
        </p:spPr>
        <p:txBody>
          <a:bodyPr wrap="square">
            <a:spAutoFit/>
          </a:bodyPr>
          <a:lstStyle/>
          <a:p>
            <a:pPr marL="342900" indent="-342900" algn="just">
              <a:buFont typeface="Arial" panose="020B0604020202020204" pitchFamily="34" charset="0"/>
              <a:buChar char="•"/>
            </a:pPr>
            <a:r>
              <a:rPr lang="en-GB" sz="2400" dirty="0"/>
              <a:t>Power to search or similarly access:</a:t>
            </a:r>
          </a:p>
          <a:p>
            <a:pPr marL="800100" lvl="1" indent="-342900" algn="just">
              <a:buFont typeface="Calibri Light" panose="020F0302020204030204" pitchFamily="34" charset="0"/>
              <a:buChar char="‐"/>
            </a:pPr>
            <a:r>
              <a:rPr lang="en-GB" sz="2100" dirty="0"/>
              <a:t>Computer system</a:t>
            </a:r>
          </a:p>
          <a:p>
            <a:pPr marL="800100" lvl="1" indent="-342900" algn="just">
              <a:buFont typeface="Calibri Light" panose="020F0302020204030204" pitchFamily="34" charset="0"/>
              <a:buChar char="‐"/>
            </a:pPr>
            <a:r>
              <a:rPr lang="en-GB" sz="2100" dirty="0"/>
              <a:t>Part of computer system</a:t>
            </a:r>
          </a:p>
          <a:p>
            <a:pPr marL="800100" lvl="1" indent="-342900" algn="just">
              <a:buFont typeface="Calibri Light" panose="020F0302020204030204" pitchFamily="34" charset="0"/>
              <a:buChar char="‐"/>
            </a:pPr>
            <a:r>
              <a:rPr lang="en-GB" sz="2100" dirty="0"/>
              <a:t>Computer data stored in computer system</a:t>
            </a:r>
          </a:p>
          <a:p>
            <a:pPr marL="800100" lvl="1" indent="-342900" algn="just">
              <a:buFont typeface="Calibri Light" panose="020F0302020204030204" pitchFamily="34" charset="0"/>
              <a:buChar char="‐"/>
            </a:pPr>
            <a:r>
              <a:rPr lang="en-GB" sz="2100" dirty="0"/>
              <a:t>Computer-data storage medium with computer data stored within territory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718982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1060" y="1222594"/>
            <a:ext cx="4224915" cy="5262979"/>
          </a:xfrm>
          <a:prstGeom prst="rect">
            <a:avLst/>
          </a:prstGeom>
        </p:spPr>
        <p:txBody>
          <a:bodyPr wrap="square">
            <a:spAutoFit/>
          </a:bodyPr>
          <a:lstStyle/>
          <a:p>
            <a:pPr marL="342900" indent="-342900" algn="just">
              <a:buFont typeface="+mj-lt"/>
              <a:buAutoNum type="arabicPeriod"/>
            </a:pPr>
            <a:r>
              <a:rPr lang="en-US" sz="1600" dirty="0">
                <a:highlight>
                  <a:srgbClr val="FFFFFF"/>
                </a:highlight>
              </a:rPr>
              <a:t>Each Party shall adopt such legislative and other measures as may be necessary to empower its competent authorities to search or similarly access: </a:t>
            </a:r>
          </a:p>
          <a:p>
            <a:pPr marL="800100" lvl="1" indent="-342900" algn="just">
              <a:buFont typeface="+mj-lt"/>
              <a:buAutoNum type="alphaLcPeriod"/>
            </a:pPr>
            <a:r>
              <a:rPr lang="en-US" sz="1600" dirty="0">
                <a:highlight>
                  <a:srgbClr val="FFFFFF"/>
                </a:highlight>
              </a:rPr>
              <a:t>computer system or part of it and computer data stored therein; and </a:t>
            </a:r>
          </a:p>
          <a:p>
            <a:pPr marL="800100" lvl="1" indent="-342900" algn="just">
              <a:buFont typeface="+mj-lt"/>
              <a:buAutoNum type="alphaLcPeriod"/>
            </a:pPr>
            <a:r>
              <a:rPr lang="en-US" sz="1600" dirty="0">
                <a:highlight>
                  <a:srgbClr val="FFFFFF"/>
                </a:highlight>
              </a:rPr>
              <a:t>a computer-data storage medium in which computer data may be stored in its territory</a:t>
            </a:r>
          </a:p>
          <a:p>
            <a:pPr marL="342900" indent="-342900" algn="just">
              <a:buFont typeface="+mj-lt"/>
              <a:buAutoNum type="arabicPeriod"/>
            </a:pPr>
            <a:r>
              <a:rPr lang="en-US" sz="1600" dirty="0">
                <a:highlight>
                  <a:srgbClr val="FFFFFF"/>
                </a:highlight>
              </a:rPr>
              <a:t>Each Party shall adopt such legislative and other measures as may be necessary to ensure that where its authorities search or similarly access a </a:t>
            </a:r>
            <a:r>
              <a:rPr lang="en-US" sz="1600" b="1" dirty="0">
                <a:solidFill>
                  <a:srgbClr val="C00000"/>
                </a:solidFill>
                <a:highlight>
                  <a:srgbClr val="FFFFFF"/>
                </a:highlight>
              </a:rPr>
              <a:t>specific computer system </a:t>
            </a:r>
            <a:r>
              <a:rPr lang="en-US" sz="1600" dirty="0">
                <a:highlight>
                  <a:srgbClr val="FFFFFF"/>
                </a:highlight>
              </a:rPr>
              <a:t>or part of it, pursuant to paragraph 1.a, and have grounds to believe that the data sought is stored in another computer system or part of it in its territory, and such data is </a:t>
            </a:r>
            <a:r>
              <a:rPr lang="en-US" sz="1600" b="1" dirty="0">
                <a:solidFill>
                  <a:srgbClr val="C00000"/>
                </a:solidFill>
                <a:highlight>
                  <a:srgbClr val="FFFFFF"/>
                </a:highlight>
              </a:rPr>
              <a:t>lawfully</a:t>
            </a:r>
            <a:r>
              <a:rPr lang="en-US" sz="1600" b="1" dirty="0">
                <a:solidFill>
                  <a:srgbClr val="FF0000"/>
                </a:solidFill>
                <a:highlight>
                  <a:srgbClr val="FFFFFF"/>
                </a:highlight>
              </a:rPr>
              <a:t> </a:t>
            </a:r>
            <a:r>
              <a:rPr lang="en-US" sz="1600" b="1" dirty="0">
                <a:solidFill>
                  <a:srgbClr val="C00000"/>
                </a:solidFill>
                <a:highlight>
                  <a:srgbClr val="FFFFFF"/>
                </a:highlight>
              </a:rPr>
              <a:t>accessible from or available to the initial system</a:t>
            </a:r>
            <a:r>
              <a:rPr lang="en-US" sz="1600" dirty="0">
                <a:highlight>
                  <a:srgbClr val="FFFFFF"/>
                </a:highlight>
              </a:rPr>
              <a:t>, the authorities shall be able to </a:t>
            </a:r>
            <a:r>
              <a:rPr lang="en-US" sz="1600" b="1" dirty="0">
                <a:solidFill>
                  <a:srgbClr val="C00000"/>
                </a:solidFill>
                <a:highlight>
                  <a:srgbClr val="FFFFFF"/>
                </a:highlight>
              </a:rPr>
              <a:t>expeditiously extend the search or similar accessing</a:t>
            </a:r>
            <a:r>
              <a:rPr lang="en-US" sz="1600" dirty="0">
                <a:solidFill>
                  <a:srgbClr val="FF0000"/>
                </a:solidFill>
                <a:highlight>
                  <a:srgbClr val="FFFFFF"/>
                </a:highlight>
              </a:rPr>
              <a:t> </a:t>
            </a:r>
            <a:r>
              <a:rPr lang="en-US" sz="1600" dirty="0">
                <a:highlight>
                  <a:srgbClr val="FFFFFF"/>
                </a:highlight>
              </a:rPr>
              <a:t>to the other system.</a:t>
            </a:r>
          </a:p>
        </p:txBody>
      </p:sp>
      <p:sp>
        <p:nvSpPr>
          <p:cNvPr id="2" name="Rectangle 1">
            <a:extLst>
              <a:ext uri="{FF2B5EF4-FFF2-40B4-BE49-F238E27FC236}">
                <a16:creationId xmlns:a16="http://schemas.microsoft.com/office/drawing/2014/main" id="{EE725CE1-54F5-4A32-97EE-15EE42B9AF86}"/>
              </a:ext>
            </a:extLst>
          </p:cNvPr>
          <p:cNvSpPr/>
          <p:nvPr/>
        </p:nvSpPr>
        <p:spPr>
          <a:xfrm>
            <a:off x="4355975" y="1222594"/>
            <a:ext cx="4665875" cy="4647426"/>
          </a:xfrm>
          <a:prstGeom prst="rect">
            <a:avLst/>
          </a:prstGeom>
        </p:spPr>
        <p:txBody>
          <a:bodyPr wrap="square">
            <a:spAutoFit/>
          </a:bodyPr>
          <a:lstStyle/>
          <a:p>
            <a:pPr marL="342900" indent="-342900" algn="just">
              <a:buFont typeface="Arial" panose="020B0604020202020204" pitchFamily="34" charset="0"/>
              <a:buChar char="•"/>
            </a:pPr>
            <a:r>
              <a:rPr lang="en-US" dirty="0"/>
              <a:t>Power of search is to be exercised in relation to specific computer system</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Power to extend search or similar access to other computer system or part of it if: </a:t>
            </a:r>
          </a:p>
          <a:p>
            <a:pPr marL="800100" lvl="1" indent="-342900" algn="just">
              <a:buFont typeface="Calibri Light" panose="020F0302020204030204" pitchFamily="34" charset="0"/>
              <a:buChar char="‐"/>
            </a:pPr>
            <a:r>
              <a:rPr lang="en-US" dirty="0"/>
              <a:t>Grounds to believe that data required is in that computer system or part of it; and </a:t>
            </a:r>
          </a:p>
          <a:p>
            <a:pPr marL="800100" lvl="1" indent="-342900" algn="just">
              <a:buFont typeface="Calibri Light" panose="020F0302020204030204" pitchFamily="34" charset="0"/>
              <a:buChar char="‐"/>
            </a:pPr>
            <a:r>
              <a:rPr lang="en-US" dirty="0"/>
              <a:t>The other computer system or part of it is also in the territory </a:t>
            </a:r>
          </a:p>
          <a:p>
            <a:pPr marL="800100" lvl="1" indent="-342900" algn="just">
              <a:buFont typeface="Calibri Light" panose="020F0302020204030204" pitchFamily="34" charset="0"/>
              <a:buChar char="‐"/>
            </a:pPr>
            <a:r>
              <a:rPr lang="en-US" dirty="0"/>
              <a:t>Data that is subject of extension is lawfully accessible from initial computer system</a:t>
            </a:r>
          </a:p>
          <a:p>
            <a:pPr marL="800100" lvl="1"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Extension may be subject to conditions (e.g. </a:t>
            </a:r>
            <a:r>
              <a:rPr lang="en-US" dirty="0" err="1"/>
              <a:t>authorisation</a:t>
            </a:r>
            <a:r>
              <a:rPr lang="en-US" dirty="0"/>
              <a:t>)</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3566291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en-US" dirty="0"/>
              <a:t>Each Party shall adopt such legislative and other measures as may be necessary to empower its competent authorities to seize or similarly secure computer data accessed according to paragraphs 1 or 2. These measures shall include the power to: </a:t>
            </a:r>
          </a:p>
          <a:p>
            <a:pPr marL="800100" lvl="1" indent="-342900" algn="just">
              <a:buFont typeface="+mj-lt"/>
              <a:buAutoNum type="alphaLcPeriod"/>
            </a:pPr>
            <a:r>
              <a:rPr lang="en-US" dirty="0"/>
              <a:t> </a:t>
            </a:r>
            <a:r>
              <a:rPr lang="en-US" b="1" dirty="0">
                <a:solidFill>
                  <a:srgbClr val="C00000"/>
                </a:solidFill>
              </a:rPr>
              <a:t>seize or similarly secure </a:t>
            </a:r>
            <a:r>
              <a:rPr lang="en-US" dirty="0"/>
              <a:t>a computer system or part of it or a computer-data storage medium; </a:t>
            </a:r>
          </a:p>
          <a:p>
            <a:pPr marL="800100" lvl="1" indent="-342900" algn="just">
              <a:buFont typeface="+mj-lt"/>
              <a:buAutoNum type="alphaLcPeriod"/>
            </a:pPr>
            <a:r>
              <a:rPr lang="en-US" dirty="0"/>
              <a:t>make and retain a copy of those computer data; </a:t>
            </a:r>
          </a:p>
          <a:p>
            <a:pPr marL="800100" lvl="1" indent="-342900" algn="just">
              <a:buFont typeface="+mj-lt"/>
              <a:buAutoNum type="alphaLcPeriod"/>
            </a:pPr>
            <a:r>
              <a:rPr lang="en-US" dirty="0"/>
              <a:t>maintain the integrity of the relevant stored computer data; </a:t>
            </a:r>
          </a:p>
          <a:p>
            <a:pPr marL="800100" lvl="1" indent="-342900" algn="just">
              <a:buFont typeface="+mj-lt"/>
              <a:buAutoNum type="alphaLcPeriod"/>
            </a:pPr>
            <a:r>
              <a:rPr lang="en-US" dirty="0"/>
              <a:t>render inaccessible or remove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170099"/>
          </a:xfrm>
          <a:prstGeom prst="rect">
            <a:avLst/>
          </a:prstGeom>
        </p:spPr>
        <p:txBody>
          <a:bodyPr wrap="square">
            <a:spAutoFit/>
          </a:bodyPr>
          <a:lstStyle/>
          <a:p>
            <a:pPr marL="342900" indent="-342900" algn="just">
              <a:buFont typeface="Arial" panose="020B0604020202020204" pitchFamily="34" charset="0"/>
              <a:buChar char="•"/>
            </a:pPr>
            <a:r>
              <a:rPr lang="en-US" sz="2000" dirty="0"/>
              <a:t>The term “seize” means to take away physical medium upon which data or information is recorded, or to make and retain copy of such information</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GB" sz="2000" dirty="0"/>
              <a:t>The term “similarly secure” is technology neutral language that would enable recording, rendering inaccessible or retaining a copy of intangible data that can be in electromagnetic form</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2400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en-US" dirty="0"/>
              <a:t>Each Party shall adopt such legislative and other measures as may be necessary to empower its competent authorities to seize or similarly secure computer data accessed according to paragraphs 1 or 2. These measures shall include the power to: </a:t>
            </a:r>
          </a:p>
          <a:p>
            <a:pPr marL="800100" lvl="1" indent="-342900" algn="just">
              <a:buFont typeface="+mj-lt"/>
              <a:buAutoNum type="alphaLcPeriod"/>
            </a:pPr>
            <a:r>
              <a:rPr lang="en-US" dirty="0"/>
              <a:t>seize or similarly secure a computer system or part of it or a computer-data storage medium; </a:t>
            </a:r>
          </a:p>
          <a:p>
            <a:pPr marL="800100" lvl="1" indent="-342900" algn="just">
              <a:buFont typeface="+mj-lt"/>
              <a:buAutoNum type="alphaLcPeriod"/>
            </a:pPr>
            <a:r>
              <a:rPr lang="en-US" dirty="0"/>
              <a:t> </a:t>
            </a:r>
            <a:r>
              <a:rPr lang="en-US" b="1" dirty="0">
                <a:solidFill>
                  <a:srgbClr val="C00000"/>
                </a:solidFill>
              </a:rPr>
              <a:t>make and retain a copy </a:t>
            </a:r>
            <a:r>
              <a:rPr lang="en-US" dirty="0"/>
              <a:t>of those computer data; </a:t>
            </a:r>
          </a:p>
          <a:p>
            <a:pPr marL="800100" lvl="1" indent="-342900" algn="just">
              <a:buFont typeface="+mj-lt"/>
              <a:buAutoNum type="alphaLcPeriod"/>
            </a:pPr>
            <a:r>
              <a:rPr lang="en-US" dirty="0"/>
              <a:t>maintain the integrity of the relevant stored computer data; </a:t>
            </a:r>
          </a:p>
          <a:p>
            <a:pPr marL="800100" lvl="1" indent="-342900" algn="just">
              <a:buFont typeface="+mj-lt"/>
              <a:buAutoNum type="alphaLcPeriod"/>
            </a:pPr>
            <a:r>
              <a:rPr lang="en-US" dirty="0"/>
              <a:t>render inaccessible or remove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4093428"/>
          </a:xfrm>
          <a:prstGeom prst="rect">
            <a:avLst/>
          </a:prstGeom>
        </p:spPr>
        <p:txBody>
          <a:bodyPr wrap="square">
            <a:spAutoFit/>
          </a:bodyPr>
          <a:lstStyle/>
          <a:p>
            <a:pPr marL="342900" indent="-342900" algn="just">
              <a:buFont typeface="Arial" panose="020B0604020202020204" pitchFamily="34" charset="0"/>
              <a:buChar char="•"/>
            </a:pPr>
            <a:r>
              <a:rPr lang="en-US" sz="2000" dirty="0"/>
              <a:t>Seizure does not necessarily entail measure of physically taking computer systems or computer data storage mediums</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Where it is possible, law enforcement officials may make or retain a copy of relevant data</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Making and retaining a copy of data offers a less onerous way to secure computer data and may be appropriate in some situations</a:t>
            </a:r>
            <a:endParaRPr lang="en-GB" sz="2000" dirty="0"/>
          </a:p>
        </p:txBody>
      </p:sp>
      <p:sp>
        <p:nvSpPr>
          <p:cNvPr id="13"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1754212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en-US" dirty="0"/>
              <a:t>Each Party shall adopt such legislative and other measures as may be necessary to empower its competent authorities to seize or similarly secure computer data accessed according to paragraphs 1 or 2. These measures shall include the power to: </a:t>
            </a:r>
          </a:p>
          <a:p>
            <a:pPr marL="800100" lvl="1" indent="-342900" algn="just">
              <a:buFont typeface="+mj-lt"/>
              <a:buAutoNum type="alphaLcPeriod"/>
            </a:pPr>
            <a:r>
              <a:rPr lang="en-US" dirty="0"/>
              <a:t>seize or similarly secure a computer system or part of it or a computer-data storage medium; </a:t>
            </a:r>
          </a:p>
          <a:p>
            <a:pPr marL="800100" lvl="1" indent="-342900" algn="just">
              <a:buFont typeface="+mj-lt"/>
              <a:buAutoNum type="alphaLcPeriod"/>
            </a:pPr>
            <a:r>
              <a:rPr lang="en-US" dirty="0"/>
              <a:t>make and retain a copy of those computer data; </a:t>
            </a:r>
          </a:p>
          <a:p>
            <a:pPr marL="800100" lvl="1" indent="-342900" algn="just">
              <a:buFont typeface="+mj-lt"/>
              <a:buAutoNum type="alphaLcPeriod"/>
            </a:pPr>
            <a:r>
              <a:rPr lang="en-US" dirty="0"/>
              <a:t> </a:t>
            </a:r>
            <a:r>
              <a:rPr lang="en-US" b="1" dirty="0">
                <a:solidFill>
                  <a:srgbClr val="C00000"/>
                </a:solidFill>
              </a:rPr>
              <a:t>maintain the integrity </a:t>
            </a:r>
            <a:r>
              <a:rPr lang="en-US" dirty="0"/>
              <a:t>of the relevant stored computer data; </a:t>
            </a:r>
          </a:p>
          <a:p>
            <a:pPr marL="800100" lvl="1" indent="-342900" algn="just">
              <a:buFont typeface="+mj-lt"/>
              <a:buAutoNum type="alphaLcPeriod"/>
            </a:pPr>
            <a:r>
              <a:rPr lang="en-US" dirty="0"/>
              <a:t>render inaccessible or remove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2554545"/>
          </a:xfrm>
          <a:prstGeom prst="rect">
            <a:avLst/>
          </a:prstGeom>
        </p:spPr>
        <p:txBody>
          <a:bodyPr wrap="square">
            <a:spAutoFit/>
          </a:bodyPr>
          <a:lstStyle/>
          <a:p>
            <a:pPr marL="342900" indent="-342900" algn="just">
              <a:buFont typeface="Arial" panose="020B0604020202020204" pitchFamily="34" charset="0"/>
              <a:buChar char="•"/>
            </a:pPr>
            <a:r>
              <a:rPr lang="en-GB" sz="2000" dirty="0"/>
              <a:t>Maintaining the integrity of computer data refers to maintaining its chain of custody</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This requires that the data that is copied, removed or secured is retained in the same state it was found at the time of seizure and remains unchanged</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2503725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3252" y="1124744"/>
            <a:ext cx="3889351" cy="5355312"/>
          </a:xfrm>
          <a:prstGeom prst="rect">
            <a:avLst/>
          </a:prstGeom>
        </p:spPr>
        <p:txBody>
          <a:bodyPr wrap="square">
            <a:spAutoFit/>
          </a:bodyPr>
          <a:lstStyle/>
          <a:p>
            <a:pPr marL="342900" indent="-342900" algn="just">
              <a:buFont typeface="+mj-lt"/>
              <a:buAutoNum type="arabicPeriod" startAt="3"/>
            </a:pPr>
            <a:r>
              <a:rPr lang="en-US" dirty="0"/>
              <a:t>Each Party shall adopt such legislative and other measures as may be necessary to empower its competent authorities to seize or similarly secure computer data accessed according to paragraphs 1 or 2. These measures shall include the power to: </a:t>
            </a:r>
          </a:p>
          <a:p>
            <a:pPr marL="800100" lvl="1" indent="-342900" algn="just">
              <a:buFont typeface="+mj-lt"/>
              <a:buAutoNum type="alphaLcPeriod"/>
            </a:pPr>
            <a:r>
              <a:rPr lang="en-US" dirty="0"/>
              <a:t>seize or similarly secure a computer system or part of it or a computer-data storage medium; </a:t>
            </a:r>
          </a:p>
          <a:p>
            <a:pPr marL="800100" lvl="1" indent="-342900" algn="just">
              <a:buFont typeface="+mj-lt"/>
              <a:buAutoNum type="alphaLcPeriod"/>
            </a:pPr>
            <a:r>
              <a:rPr lang="en-US" dirty="0"/>
              <a:t>make and retain a copy of those computer data; </a:t>
            </a:r>
          </a:p>
          <a:p>
            <a:pPr marL="800100" lvl="1" indent="-342900" algn="just">
              <a:buFont typeface="+mj-lt"/>
              <a:buAutoNum type="alphaLcPeriod"/>
            </a:pPr>
            <a:r>
              <a:rPr lang="en-US" dirty="0"/>
              <a:t>maintain the integrity of the relevant stored computer data; </a:t>
            </a:r>
          </a:p>
          <a:p>
            <a:pPr marL="800100" lvl="1" indent="-342900" algn="just">
              <a:buFont typeface="+mj-lt"/>
              <a:buAutoNum type="alphaLcPeriod"/>
            </a:pPr>
            <a:r>
              <a:rPr lang="en-US" dirty="0"/>
              <a:t> </a:t>
            </a:r>
            <a:r>
              <a:rPr lang="en-US" b="1" dirty="0">
                <a:solidFill>
                  <a:srgbClr val="C00000"/>
                </a:solidFill>
              </a:rPr>
              <a:t>render inaccessible</a:t>
            </a:r>
            <a:r>
              <a:rPr lang="en-US" dirty="0">
                <a:solidFill>
                  <a:srgbClr val="C00000"/>
                </a:solidFill>
              </a:rPr>
              <a:t> </a:t>
            </a:r>
            <a:r>
              <a:rPr lang="en-US" dirty="0"/>
              <a:t>or </a:t>
            </a:r>
            <a:r>
              <a:rPr lang="en-US" b="1" dirty="0">
                <a:solidFill>
                  <a:srgbClr val="C00000"/>
                </a:solidFill>
              </a:rPr>
              <a:t>remove</a:t>
            </a:r>
            <a:r>
              <a:rPr lang="en-US" dirty="0"/>
              <a:t> those computer data in the accessed computer system.</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477875"/>
          </a:xfrm>
          <a:prstGeom prst="rect">
            <a:avLst/>
          </a:prstGeom>
        </p:spPr>
        <p:txBody>
          <a:bodyPr wrap="square">
            <a:spAutoFit/>
          </a:bodyPr>
          <a:lstStyle/>
          <a:p>
            <a:pPr marL="342900" indent="-342900" algn="just">
              <a:buFont typeface="Arial" panose="020B0604020202020204" pitchFamily="34" charset="0"/>
              <a:buChar char="•"/>
            </a:pPr>
            <a:r>
              <a:rPr lang="en-US" sz="2000" dirty="0"/>
              <a:t>Data may be rendered inaccessible through any technical measure including encryption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To be applied where danger or social harm is involved (e.g. instructions on making bombs, child pornography)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Removal and rendering inaccessible data is temporary measure whereby suspect is temporarily deprived of data</a:t>
            </a:r>
            <a:endParaRPr lang="en-GB" sz="2000" dirty="0"/>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23337702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62994" y="1151172"/>
            <a:ext cx="3889351" cy="4524315"/>
          </a:xfrm>
          <a:prstGeom prst="rect">
            <a:avLst/>
          </a:prstGeom>
        </p:spPr>
        <p:txBody>
          <a:bodyPr wrap="square">
            <a:spAutoFit/>
          </a:bodyPr>
          <a:lstStyle/>
          <a:p>
            <a:pPr marL="342900" indent="-342900" algn="just">
              <a:buFont typeface="+mj-lt"/>
              <a:buAutoNum type="arabicPeriod" startAt="4"/>
            </a:pPr>
            <a:r>
              <a:rPr lang="en-US" dirty="0"/>
              <a:t>Each Party shall adopt such legislative and other measures as may be necessary to empower its competent authorities to order any </a:t>
            </a:r>
            <a:r>
              <a:rPr lang="en-US" b="1" dirty="0">
                <a:solidFill>
                  <a:srgbClr val="C00000"/>
                </a:solidFill>
              </a:rPr>
              <a:t>person who has knowledge about the functioning of the computer system or measures applied to protect the computer data</a:t>
            </a:r>
            <a:r>
              <a:rPr lang="en-US" dirty="0">
                <a:solidFill>
                  <a:srgbClr val="C00000"/>
                </a:solidFill>
              </a:rPr>
              <a:t> </a:t>
            </a:r>
            <a:r>
              <a:rPr lang="en-US" dirty="0"/>
              <a:t>therein to provide, </a:t>
            </a:r>
            <a:r>
              <a:rPr lang="en-US" b="1" dirty="0">
                <a:solidFill>
                  <a:srgbClr val="C00000"/>
                </a:solidFill>
              </a:rPr>
              <a:t>as is reasonable</a:t>
            </a:r>
            <a:r>
              <a:rPr lang="en-US" dirty="0"/>
              <a:t>, the necessary information, to enable the undertaking of the measures referred to in paragraphs 1 and 2.</a:t>
            </a:r>
          </a:p>
          <a:p>
            <a:pPr marL="342900" indent="-342900" algn="just">
              <a:buFont typeface="+mj-lt"/>
              <a:buAutoNum type="arabicPeriod" startAt="4"/>
            </a:pPr>
            <a:endParaRPr lang="en-US" dirty="0"/>
          </a:p>
          <a:p>
            <a:pPr marL="342900" indent="-342900" algn="just">
              <a:buFont typeface="+mj-lt"/>
              <a:buAutoNum type="arabicPeriod" startAt="4"/>
            </a:pPr>
            <a:r>
              <a:rPr lang="en-US" dirty="0"/>
              <a:t>The powers and procedures referred to in this article shall be subject to Articles 14 and 15.</a:t>
            </a:r>
          </a:p>
        </p:txBody>
      </p:sp>
      <p:sp>
        <p:nvSpPr>
          <p:cNvPr id="6" name="Rectangle 5">
            <a:extLst>
              <a:ext uri="{FF2B5EF4-FFF2-40B4-BE49-F238E27FC236}">
                <a16:creationId xmlns:a16="http://schemas.microsoft.com/office/drawing/2014/main" id="{524B6456-681F-2F44-A01A-AD3514E81BD2}"/>
              </a:ext>
            </a:extLst>
          </p:cNvPr>
          <p:cNvSpPr/>
          <p:nvPr/>
        </p:nvSpPr>
        <p:spPr>
          <a:xfrm>
            <a:off x="4274833" y="1151172"/>
            <a:ext cx="4747018" cy="3970318"/>
          </a:xfrm>
          <a:prstGeom prst="rect">
            <a:avLst/>
          </a:prstGeom>
        </p:spPr>
        <p:txBody>
          <a:bodyPr wrap="square">
            <a:spAutoFit/>
          </a:bodyPr>
          <a:lstStyle/>
          <a:p>
            <a:pPr marL="342900" indent="-342900" algn="just">
              <a:buFont typeface="Arial" panose="020B0604020202020204" pitchFamily="34" charset="0"/>
              <a:buChar char="•"/>
            </a:pPr>
            <a:r>
              <a:rPr lang="en-US" dirty="0"/>
              <a:t>System administrators often need to be consulted concerning technical modalities on how search should be conducted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Prevents economic burden on legitimate businesses by giving them legal basis to cooperate with law enforcement looking to conduct search and seizures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Increases effectiveness and improves cost efficiency of measure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Measures must be reasonable and not unreasonably threaten privacy</a:t>
            </a:r>
            <a:endParaRPr lang="en-GB" dirty="0"/>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3462940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49465" y="1155403"/>
            <a:ext cx="3889351" cy="4524315"/>
          </a:xfrm>
          <a:prstGeom prst="rect">
            <a:avLst/>
          </a:prstGeom>
        </p:spPr>
        <p:txBody>
          <a:bodyPr wrap="square">
            <a:spAutoFit/>
          </a:bodyPr>
          <a:lstStyle/>
          <a:p>
            <a:pPr marL="342900" indent="-342900" algn="just">
              <a:buFont typeface="+mj-lt"/>
              <a:buAutoNum type="arabicPeriod" startAt="4"/>
            </a:pPr>
            <a:r>
              <a:rPr lang="en-US" dirty="0"/>
              <a:t>Each Party shall adopt such legislative and other measures as may be necessary to empower its competent authorities to order any person who has knowledge about the functioning of the computer system or measures applied to protect the computer data therein to provide, as is reasonable, the necessary information, to enable the undertaking of the measures referred to in paragraphs 1 and 2.</a:t>
            </a:r>
          </a:p>
          <a:p>
            <a:pPr marL="342900" indent="-342900" algn="just">
              <a:buFont typeface="+mj-lt"/>
              <a:buAutoNum type="arabicPeriod" startAt="4"/>
            </a:pPr>
            <a:endParaRPr lang="en-US" dirty="0"/>
          </a:p>
          <a:p>
            <a:pPr marL="342900" indent="-342900" algn="just">
              <a:buFont typeface="+mj-lt"/>
              <a:buAutoNum type="arabicPeriod" startAt="4"/>
            </a:pPr>
            <a:r>
              <a:rPr lang="en-US" dirty="0"/>
              <a:t>The powers and procedures referred to in this article shall be </a:t>
            </a:r>
            <a:r>
              <a:rPr lang="en-US" b="1" dirty="0">
                <a:solidFill>
                  <a:srgbClr val="C00000"/>
                </a:solidFill>
              </a:rPr>
              <a:t>subject to Articles 14 and 15</a:t>
            </a:r>
            <a:r>
              <a:rPr lang="en-US" dirty="0"/>
              <a:t>.</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155403"/>
            <a:ext cx="4747018" cy="2308324"/>
          </a:xfrm>
          <a:prstGeom prst="rect">
            <a:avLst/>
          </a:prstGeom>
        </p:spPr>
        <p:txBody>
          <a:bodyPr wrap="square">
            <a:spAutoFit/>
          </a:bodyPr>
          <a:lstStyle/>
          <a:p>
            <a:pPr marL="285750" indent="-285750" algn="just">
              <a:buFont typeface="Arial" panose="020B0604020202020204" pitchFamily="34" charset="0"/>
              <a:buChar char="•"/>
            </a:pPr>
            <a:r>
              <a:rPr lang="en-US" dirty="0"/>
              <a:t>Conditions and safeguards may include provisions relating to the engagement and financial compensation of witnesses and experts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Whether or not individuals are to be notified that computer data has been secured through a copy is left up to parties to determine </a:t>
            </a:r>
            <a:endParaRPr lang="en-GB" dirty="0"/>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511886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Poll question</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569660"/>
          </a:xfrm>
          <a:prstGeom prst="rect">
            <a:avLst/>
          </a:prstGeom>
          <a:solidFill>
            <a:srgbClr val="BDD8F3"/>
          </a:solidFill>
        </p:spPr>
        <p:txBody>
          <a:bodyPr wrap="square" rtlCol="0">
            <a:spAutoFit/>
          </a:bodyPr>
          <a:lstStyle/>
          <a:p>
            <a:pPr algn="just"/>
            <a:r>
              <a:rPr lang="en-US" sz="2400" dirty="0">
                <a:solidFill>
                  <a:schemeClr val="tx1">
                    <a:lumMod val="65000"/>
                    <a:lumOff val="35000"/>
                  </a:schemeClr>
                </a:solidFill>
                <a:latin typeface="+mj-lt"/>
              </a:rPr>
              <a:t>A prosecutor requests a warrant for search and seizure on the same grounds and threshold as he had earlier done for a production order. </a:t>
            </a:r>
          </a:p>
          <a:p>
            <a:pPr algn="ctr"/>
            <a:r>
              <a:rPr lang="en-US" sz="2400" dirty="0">
                <a:solidFill>
                  <a:schemeClr val="tx1">
                    <a:lumMod val="65000"/>
                    <a:lumOff val="35000"/>
                  </a:schemeClr>
                </a:solidFill>
                <a:latin typeface="+mj-lt"/>
              </a:rPr>
              <a:t>Should the warrant be allowed? </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The correct answer is B (</a:t>
            </a:r>
            <a:r>
              <a:rPr lang="en-US" sz="2400" dirty="0">
                <a:solidFill>
                  <a:schemeClr val="bg1"/>
                </a:solidFill>
                <a:latin typeface="+mj-lt"/>
              </a:rPr>
              <a:t>the threshold for search and seizure is higher than production order as it is a more intrusive power)</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en-GB" sz="2400" dirty="0">
                <a:solidFill>
                  <a:schemeClr val="bg1"/>
                </a:solidFill>
                <a:latin typeface="+mj-lt"/>
              </a:rPr>
              <a:t>YES</a:t>
            </a:r>
          </a:p>
          <a:p>
            <a:pPr marL="1828800" lvl="3" indent="-457200">
              <a:buAutoNum type="alphaUcPeriod"/>
            </a:pPr>
            <a:r>
              <a:rPr lang="en-US" sz="2400" dirty="0">
                <a:solidFill>
                  <a:schemeClr val="bg1"/>
                </a:solidFill>
                <a:latin typeface="+mj-lt"/>
              </a:rPr>
              <a:t>NO</a:t>
            </a:r>
          </a:p>
        </p:txBody>
      </p:sp>
    </p:spTree>
    <p:extLst>
      <p:ext uri="{BB962C8B-B14F-4D97-AF65-F5344CB8AC3E}">
        <p14:creationId xmlns:p14="http://schemas.microsoft.com/office/powerpoint/2010/main" val="102496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contents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a:bodyPr>
          <a:lstStyle/>
          <a:p>
            <a:pPr marL="514350" indent="-514350">
              <a:lnSpc>
                <a:spcPct val="150000"/>
              </a:lnSpc>
              <a:buFont typeface="+mj-lt"/>
              <a:buAutoNum type="arabicPeriod"/>
            </a:pPr>
            <a:r>
              <a:rPr lang="en-GB" sz="2800" dirty="0">
                <a:latin typeface="+mn-lt"/>
                <a:ea typeface="Verdana" panose="020B0604030504040204" pitchFamily="34" charset="0"/>
              </a:rPr>
              <a:t>Search and seizure of stored computer data</a:t>
            </a:r>
          </a:p>
          <a:p>
            <a:pPr marL="514350" indent="-514350">
              <a:lnSpc>
                <a:spcPct val="150000"/>
              </a:lnSpc>
              <a:buFont typeface="+mj-lt"/>
              <a:buAutoNum type="arabicPeriod"/>
            </a:pPr>
            <a:r>
              <a:rPr lang="en-GB" sz="2800" dirty="0">
                <a:latin typeface="+mn-lt"/>
                <a:ea typeface="Verdana" panose="020B0604030504040204" pitchFamily="34" charset="0"/>
              </a:rPr>
              <a:t>Real-time collection of traffic data</a:t>
            </a:r>
          </a:p>
          <a:p>
            <a:pPr marL="514350" indent="-514350">
              <a:lnSpc>
                <a:spcPct val="150000"/>
              </a:lnSpc>
              <a:buFont typeface="+mj-lt"/>
              <a:buAutoNum type="arabicPeriod"/>
            </a:pPr>
            <a:r>
              <a:rPr lang="en-GB" sz="2800" dirty="0">
                <a:latin typeface="+mn-lt"/>
                <a:ea typeface="Verdana" panose="020B0604030504040204" pitchFamily="34" charset="0"/>
              </a:rPr>
              <a:t>Interception of content data</a:t>
            </a:r>
          </a:p>
          <a:p>
            <a:pPr marL="514350" indent="-514350">
              <a:lnSpc>
                <a:spcPct val="150000"/>
              </a:lnSpc>
              <a:buFont typeface="+mj-lt"/>
              <a:buAutoNum type="arabicPeriod"/>
            </a:pPr>
            <a:r>
              <a:rPr lang="en-GB" sz="2800" dirty="0">
                <a:latin typeface="+mn-lt"/>
                <a:ea typeface="Verdana" panose="020B0604030504040204" pitchFamily="34" charset="0"/>
              </a:rPr>
              <a:t>Jurisdiction </a:t>
            </a:r>
          </a:p>
        </p:txBody>
      </p:sp>
    </p:spTree>
    <p:extLst>
      <p:ext uri="{BB962C8B-B14F-4D97-AF65-F5344CB8AC3E}">
        <p14:creationId xmlns:p14="http://schemas.microsoft.com/office/powerpoint/2010/main" val="4214087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Poll question</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200329"/>
          </a:xfrm>
          <a:prstGeom prst="rect">
            <a:avLst/>
          </a:prstGeom>
          <a:solidFill>
            <a:srgbClr val="BDD8F3"/>
          </a:solidFill>
        </p:spPr>
        <p:txBody>
          <a:bodyPr wrap="square" rtlCol="0">
            <a:spAutoFit/>
          </a:bodyPr>
          <a:lstStyle/>
          <a:p>
            <a:pPr algn="just"/>
            <a:r>
              <a:rPr lang="en-US" sz="2400" dirty="0">
                <a:solidFill>
                  <a:schemeClr val="tx1">
                    <a:lumMod val="65000"/>
                    <a:lumOff val="35000"/>
                  </a:schemeClr>
                </a:solidFill>
                <a:latin typeface="+mj-lt"/>
              </a:rPr>
              <a:t>A prosecutor seeks a warrant for search of all electronic devices on all premises owed by the accused. </a:t>
            </a:r>
          </a:p>
          <a:p>
            <a:pPr algn="ctr"/>
            <a:r>
              <a:rPr lang="en-US" sz="2400" dirty="0">
                <a:solidFill>
                  <a:schemeClr val="tx1">
                    <a:lumMod val="65000"/>
                    <a:lumOff val="35000"/>
                  </a:schemeClr>
                </a:solidFill>
                <a:latin typeface="+mj-lt"/>
              </a:rPr>
              <a:t>Should the warrant be allowed? </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The correct answer is B (</a:t>
            </a:r>
            <a:r>
              <a:rPr lang="en-US" sz="2400" dirty="0">
                <a:solidFill>
                  <a:schemeClr val="bg1"/>
                </a:solidFill>
                <a:latin typeface="+mj-lt"/>
              </a:rPr>
              <a:t>the power to search can only be exercised in relation to specific computers)</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en-GB" sz="2400" dirty="0">
                <a:solidFill>
                  <a:schemeClr val="bg1"/>
                </a:solidFill>
                <a:latin typeface="+mj-lt"/>
              </a:rPr>
              <a:t>YES</a:t>
            </a:r>
          </a:p>
          <a:p>
            <a:pPr marL="1828800" lvl="3" indent="-457200">
              <a:buAutoNum type="alphaUcPeriod"/>
            </a:pPr>
            <a:r>
              <a:rPr lang="en-US" sz="2400" dirty="0">
                <a:solidFill>
                  <a:schemeClr val="bg1"/>
                </a:solidFill>
                <a:latin typeface="+mj-lt"/>
              </a:rPr>
              <a:t>NO</a:t>
            </a:r>
          </a:p>
        </p:txBody>
      </p:sp>
    </p:spTree>
    <p:extLst>
      <p:ext uri="{BB962C8B-B14F-4D97-AF65-F5344CB8AC3E}">
        <p14:creationId xmlns:p14="http://schemas.microsoft.com/office/powerpoint/2010/main" val="2428374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4815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en-US" dirty="0">
                <a:latin typeface="+mn-lt"/>
              </a:rPr>
              <a:t>REAL-TIME COLLECTION </a:t>
            </a:r>
            <a:br>
              <a:rPr lang="en-US" dirty="0">
                <a:latin typeface="+mn-lt"/>
              </a:rPr>
            </a:br>
            <a:r>
              <a:rPr lang="en-US" dirty="0">
                <a:latin typeface="+mn-lt"/>
              </a:rPr>
              <a:t>OF TRAFFIC DATA</a:t>
            </a:r>
            <a:endParaRPr lang="en-GB" dirty="0">
              <a:latin typeface="+mn-lt"/>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en-US" dirty="0"/>
              <a:t>Procedural Powers under the Budapest Convention (Part 2)</a:t>
            </a:r>
          </a:p>
        </p:txBody>
      </p:sp>
      <p:sp>
        <p:nvSpPr>
          <p:cNvPr id="6" name="TextBox 7">
            <a:extLst>
              <a:ext uri="{FF2B5EF4-FFF2-40B4-BE49-F238E27FC236}">
                <a16:creationId xmlns:a16="http://schemas.microsoft.com/office/drawing/2014/main" id="{EE44B28D-96A4-4B71-A353-916AB5467157}"/>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Section 2</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33727643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
        <p:nvSpPr>
          <p:cNvPr id="2" name="Rectangle 3">
            <a:extLst>
              <a:ext uri="{FF2B5EF4-FFF2-40B4-BE49-F238E27FC236}">
                <a16:creationId xmlns:a16="http://schemas.microsoft.com/office/drawing/2014/main" id="{4A4DD29D-48E3-44D3-9376-83EADA19DD24}"/>
              </a:ext>
            </a:extLst>
          </p:cNvPr>
          <p:cNvSpPr txBox="1">
            <a:spLocks/>
          </p:cNvSpPr>
          <p:nvPr/>
        </p:nvSpPr>
        <p:spPr bwMode="auto">
          <a:xfrm>
            <a:off x="348344" y="1198107"/>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Real-time Collection of Traffic Data</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(Article 20 – Budapest Convention)</a:t>
            </a: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r>
              <a:rPr lang="en-GB" altLang="sr-Latn-RS" sz="2600" i="1" dirty="0">
                <a:ea typeface="ＭＳ Ｐゴシック" pitchFamily="34" charset="-128"/>
              </a:rPr>
              <a:t>Allows live investigations</a:t>
            </a:r>
          </a:p>
          <a:p>
            <a:pPr algn="ctr" eaLnBrk="1" hangingPunct="1">
              <a:lnSpc>
                <a:spcPct val="80000"/>
              </a:lnSpc>
              <a:spcBef>
                <a:spcPts val="600"/>
              </a:spcBef>
              <a:spcAft>
                <a:spcPts val="1200"/>
              </a:spcAft>
              <a:defRPr/>
            </a:pPr>
            <a:r>
              <a:rPr lang="en-GB" altLang="sr-Latn-RS" sz="2600" i="1" dirty="0">
                <a:ea typeface="ＭＳ Ｐゴシック" pitchFamily="34" charset="-128"/>
              </a:rPr>
              <a:t>Intrusive measure, requires proper legislation </a:t>
            </a:r>
          </a:p>
          <a:p>
            <a:pPr algn="ctr" eaLnBrk="1" hangingPunct="1">
              <a:lnSpc>
                <a:spcPct val="80000"/>
              </a:lnSpc>
              <a:spcBef>
                <a:spcPts val="600"/>
              </a:spcBef>
              <a:spcAft>
                <a:spcPts val="1200"/>
              </a:spcAft>
              <a:defRPr/>
            </a:pPr>
            <a:r>
              <a:rPr lang="en-GB" altLang="sr-Latn-RS" sz="2600" i="1" dirty="0">
                <a:ea typeface="ＭＳ Ｐゴシック" pitchFamily="34" charset="-128"/>
              </a:rPr>
              <a:t>Law enforcement authorities to collect or record, through technical means, data in real time, and </a:t>
            </a:r>
          </a:p>
          <a:p>
            <a:pPr algn="ctr" eaLnBrk="1" hangingPunct="1">
              <a:lnSpc>
                <a:spcPct val="80000"/>
              </a:lnSpc>
              <a:spcBef>
                <a:spcPts val="600"/>
              </a:spcBef>
              <a:spcAft>
                <a:spcPts val="1200"/>
              </a:spcAft>
              <a:defRPr/>
            </a:pPr>
            <a:r>
              <a:rPr lang="en-GB" altLang="sr-Latn-RS" sz="2600" i="1" dirty="0">
                <a:ea typeface="ＭＳ Ｐゴシック" pitchFamily="34" charset="-128"/>
              </a:rPr>
              <a:t>Power to compel service providers to collect or record data from their customers, in real time.</a:t>
            </a:r>
          </a:p>
        </p:txBody>
      </p:sp>
    </p:spTree>
    <p:extLst>
      <p:ext uri="{BB962C8B-B14F-4D97-AF65-F5344CB8AC3E}">
        <p14:creationId xmlns:p14="http://schemas.microsoft.com/office/powerpoint/2010/main" val="3023540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237505"/>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a </a:t>
            </a:r>
            <a:r>
              <a:rPr lang="en-US" b="1" dirty="0">
                <a:solidFill>
                  <a:srgbClr val="C00000"/>
                </a:solidFill>
              </a:rPr>
              <a:t>collect or record </a:t>
            </a:r>
            <a:r>
              <a:rPr lang="en-US" dirty="0"/>
              <a:t>through the application of technical means</a:t>
            </a:r>
            <a:r>
              <a:rPr lang="en-US" b="1" dirty="0">
                <a:solidFill>
                  <a:srgbClr val="FF0000"/>
                </a:solidFill>
              </a:rPr>
              <a:t> </a:t>
            </a:r>
            <a:r>
              <a:rPr lang="en-US" dirty="0"/>
              <a:t>on the territory of that Party, and </a:t>
            </a:r>
          </a:p>
          <a:p>
            <a:pPr marL="800100" lvl="1" indent="-342900" algn="just">
              <a:buFont typeface="+mj-lt"/>
              <a:buAutoNum type="alphaLcPeriod"/>
            </a:pPr>
            <a:r>
              <a:rPr lang="en-US" dirty="0"/>
              <a:t>b </a:t>
            </a:r>
            <a:r>
              <a:rPr lang="en-US" b="1" dirty="0">
                <a:solidFill>
                  <a:srgbClr val="C00000"/>
                </a:solidFill>
              </a:rPr>
              <a:t>compel a service provider</a:t>
            </a:r>
            <a:r>
              <a:rPr lang="en-US" dirty="0"/>
              <a:t>, within its existing technical capability: </a:t>
            </a:r>
          </a:p>
          <a:p>
            <a:pPr marL="1314450" lvl="2" indent="-400050" algn="just">
              <a:buFont typeface="+mj-lt"/>
              <a:buAutoNum type="romanLcPeriod"/>
            </a:pPr>
            <a:r>
              <a:rPr lang="en-US" dirty="0"/>
              <a:t>to </a:t>
            </a:r>
            <a:r>
              <a:rPr lang="en-US" b="1" dirty="0">
                <a:solidFill>
                  <a:srgbClr val="C00000"/>
                </a:solidFill>
              </a:rPr>
              <a:t>collect or record </a:t>
            </a:r>
            <a:r>
              <a:rPr lang="en-US" dirty="0"/>
              <a:t>through the application of technical means on the territory of that Party; or </a:t>
            </a:r>
          </a:p>
          <a:p>
            <a:pPr marL="1314450" lvl="2" indent="-400050" algn="just">
              <a:buFont typeface="+mj-lt"/>
              <a:buAutoNum type="romanLcPeriod"/>
            </a:pPr>
            <a:r>
              <a:rPr lang="en-US" dirty="0"/>
              <a:t> </a:t>
            </a:r>
            <a:r>
              <a:rPr lang="en-US" b="1" dirty="0">
                <a:solidFill>
                  <a:srgbClr val="C00000"/>
                </a:solidFill>
              </a:rPr>
              <a:t>to co-operate and assist </a:t>
            </a:r>
            <a:r>
              <a:rPr lang="en-US" dirty="0"/>
              <a:t>the competent authorities in the collection or recording of, </a:t>
            </a:r>
          </a:p>
          <a:p>
            <a:pPr marL="800100" lvl="1" indent="-342900" algn="just">
              <a:buFont typeface="+mj-lt"/>
              <a:buAutoNum type="alphaLcPeriod"/>
            </a:pPr>
            <a:r>
              <a:rPr lang="en-US" dirty="0"/>
              <a:t>traffic data, in real-time, associated with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237505"/>
            <a:ext cx="4414945" cy="2062103"/>
          </a:xfrm>
          <a:prstGeom prst="rect">
            <a:avLst/>
          </a:prstGeom>
        </p:spPr>
        <p:txBody>
          <a:bodyPr wrap="square">
            <a:spAutoFit/>
          </a:bodyPr>
          <a:lstStyle/>
          <a:p>
            <a:pPr marL="342900" indent="-342900" algn="just">
              <a:buFont typeface="Arial" panose="020B0604020202020204" pitchFamily="34" charset="0"/>
              <a:buChar char="•"/>
            </a:pPr>
            <a:r>
              <a:rPr lang="en-US" sz="2000" dirty="0"/>
              <a:t>Competent authority has power to:</a:t>
            </a:r>
          </a:p>
          <a:p>
            <a:pPr marL="800100" lvl="1" indent="-342900" algn="just">
              <a:buFont typeface="Calibri Light" panose="020F0302020204030204" pitchFamily="34" charset="0"/>
              <a:buChar char="‐"/>
            </a:pPr>
            <a:r>
              <a:rPr lang="en-US" dirty="0"/>
              <a:t>directly collect or record traffic data;</a:t>
            </a:r>
          </a:p>
          <a:p>
            <a:pPr marL="800100" lvl="1" indent="-342900" algn="just">
              <a:buFont typeface="Calibri Light" panose="020F0302020204030204" pitchFamily="34" charset="0"/>
              <a:buChar char="‐"/>
            </a:pPr>
            <a:r>
              <a:rPr lang="en-US" dirty="0"/>
              <a:t>compel a service provider to collect or record traffic data;</a:t>
            </a:r>
          </a:p>
          <a:p>
            <a:pPr marL="800100" lvl="1" indent="-342900" algn="just">
              <a:buFont typeface="Calibri Light" panose="020F0302020204030204" pitchFamily="34" charset="0"/>
              <a:buChar char="‐"/>
            </a:pPr>
            <a:r>
              <a:rPr lang="en-US" dirty="0"/>
              <a:t>compel a service provider to cooperate and assist the competent authority.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4065279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a:t>
            </a:r>
            <a:r>
              <a:rPr lang="en-US" b="1" dirty="0">
                <a:solidFill>
                  <a:srgbClr val="C00000"/>
                </a:solidFill>
              </a:rPr>
              <a:t>technical means </a:t>
            </a:r>
            <a:r>
              <a:rPr lang="en-US" dirty="0"/>
              <a:t>on the territory of that Party, and </a:t>
            </a:r>
          </a:p>
          <a:p>
            <a:pPr marL="800100" lvl="1" indent="-342900" algn="just">
              <a:buFont typeface="+mj-lt"/>
              <a:buAutoNum type="alphaLcPeriod"/>
            </a:pPr>
            <a:r>
              <a:rPr lang="en-US" dirty="0"/>
              <a:t>compel a service provider, within its existing technical capability: </a:t>
            </a:r>
          </a:p>
          <a:p>
            <a:pPr marL="1314450" lvl="2" indent="-400050" algn="just">
              <a:buFont typeface="+mj-lt"/>
              <a:buAutoNum type="romanLcPeriod"/>
            </a:pPr>
            <a:r>
              <a:rPr lang="en-US" dirty="0"/>
              <a:t>to collect or record through the application of </a:t>
            </a:r>
            <a:r>
              <a:rPr lang="en-US" b="1" dirty="0">
                <a:solidFill>
                  <a:srgbClr val="C00000"/>
                </a:solidFill>
              </a:rPr>
              <a:t>technical means </a:t>
            </a:r>
            <a:r>
              <a:rPr lang="en-US" dirty="0"/>
              <a:t>on the territory of that Party; or </a:t>
            </a:r>
          </a:p>
          <a:p>
            <a:pPr marL="1314450" lvl="2" indent="-400050" algn="just">
              <a:buFont typeface="+mj-lt"/>
              <a:buAutoNum type="romanLcPeriod"/>
            </a:pPr>
            <a:r>
              <a:rPr lang="en-US" dirty="0"/>
              <a:t>to co-operate and assist the competent authorities in the collection or recording of, </a:t>
            </a:r>
          </a:p>
          <a:p>
            <a:pPr lvl="1" algn="just"/>
            <a:r>
              <a:rPr lang="en-US" dirty="0"/>
              <a:t>traffic data, in real-time, associated with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1938992"/>
          </a:xfrm>
          <a:prstGeom prst="rect">
            <a:avLst/>
          </a:prstGeom>
        </p:spPr>
        <p:txBody>
          <a:bodyPr wrap="square">
            <a:spAutoFit/>
          </a:bodyPr>
          <a:lstStyle/>
          <a:p>
            <a:pPr marL="342900" indent="-342900" algn="just">
              <a:buFont typeface="Arial" panose="020B0604020202020204" pitchFamily="34" charset="0"/>
              <a:buChar char="•"/>
            </a:pPr>
            <a:r>
              <a:rPr lang="en-US" sz="2000" dirty="0"/>
              <a:t>Technical means has not been defined</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Any technical means can be used to collect traffic data (technology neutrality)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3829448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technical means on the territory of that Party, and </a:t>
            </a:r>
          </a:p>
          <a:p>
            <a:pPr marL="800100" lvl="1" indent="-342900" algn="just">
              <a:buFont typeface="+mj-lt"/>
              <a:buAutoNum type="alphaLcPeriod"/>
            </a:pPr>
            <a:r>
              <a:rPr lang="en-US" dirty="0"/>
              <a:t>compel a service provider, within its </a:t>
            </a:r>
            <a:r>
              <a:rPr lang="en-US" b="1" dirty="0">
                <a:solidFill>
                  <a:srgbClr val="C00000"/>
                </a:solidFill>
              </a:rPr>
              <a:t>existing technical capability</a:t>
            </a:r>
            <a:r>
              <a:rPr lang="en-US" dirty="0"/>
              <a:t>: </a:t>
            </a:r>
          </a:p>
          <a:p>
            <a:pPr marL="1314450" lvl="2" indent="-400050" algn="just">
              <a:buFont typeface="+mj-lt"/>
              <a:buAutoNum type="romanLcPeriod"/>
            </a:pPr>
            <a:r>
              <a:rPr lang="en-US" dirty="0"/>
              <a:t>to collect or record through the application of technical means on the territory of that Party; or </a:t>
            </a:r>
          </a:p>
          <a:p>
            <a:pPr marL="1314450" lvl="2" indent="-400050" algn="just">
              <a:buFont typeface="+mj-lt"/>
              <a:buAutoNum type="romanLcPeriod"/>
            </a:pPr>
            <a:r>
              <a:rPr lang="en-US" dirty="0"/>
              <a:t>to co-operate and assist the competent authorities in the collection or recording of, </a:t>
            </a:r>
          </a:p>
          <a:p>
            <a:pPr lvl="1" algn="just"/>
            <a:r>
              <a:rPr lang="en-US" dirty="0"/>
              <a:t>traffic data, in real-time, associated with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785652"/>
          </a:xfrm>
          <a:prstGeom prst="rect">
            <a:avLst/>
          </a:prstGeom>
        </p:spPr>
        <p:txBody>
          <a:bodyPr wrap="square">
            <a:spAutoFit/>
          </a:bodyPr>
          <a:lstStyle/>
          <a:p>
            <a:pPr marL="342900" indent="-342900" algn="just">
              <a:buFont typeface="Arial" panose="020B0604020202020204" pitchFamily="34" charset="0"/>
              <a:buChar char="•"/>
            </a:pPr>
            <a:r>
              <a:rPr lang="en-US" sz="2000" dirty="0"/>
              <a:t>Obligation on service providers will not exceed existing technical capability (whether or not such technical features for recording traffic data are ordinarily used</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Does not impose obligation on service providers to: </a:t>
            </a:r>
          </a:p>
          <a:p>
            <a:pPr marL="800100" lvl="1" indent="-342900" algn="just">
              <a:buFont typeface="Calibri Light" panose="020F0302020204030204" pitchFamily="34" charset="0"/>
              <a:buChar char="‐"/>
            </a:pPr>
            <a:r>
              <a:rPr lang="en-US" dirty="0"/>
              <a:t>Develop new equipment;</a:t>
            </a:r>
          </a:p>
          <a:p>
            <a:pPr marL="800100" lvl="1" indent="-342900" algn="just">
              <a:buFont typeface="Calibri Light" panose="020F0302020204030204" pitchFamily="34" charset="0"/>
              <a:buChar char="‐"/>
            </a:pPr>
            <a:r>
              <a:rPr lang="en-US" dirty="0"/>
              <a:t>Hire expert support;</a:t>
            </a:r>
          </a:p>
          <a:p>
            <a:pPr marL="800100" lvl="1" indent="-342900" algn="just">
              <a:buFont typeface="Calibri Light" panose="020F0302020204030204" pitchFamily="34" charset="0"/>
              <a:buChar char="‐"/>
            </a:pPr>
            <a:r>
              <a:rPr lang="en-US" dirty="0"/>
              <a:t>Engage in costly re-configuration of systems.</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8258451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355312"/>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technical means on the territory of that Party, and </a:t>
            </a:r>
          </a:p>
          <a:p>
            <a:pPr marL="800100" lvl="1" indent="-342900" algn="just">
              <a:buFont typeface="+mj-lt"/>
              <a:buAutoNum type="alphaLcPeriod"/>
            </a:pPr>
            <a:r>
              <a:rPr lang="en-US" dirty="0"/>
              <a:t>compel a service provider, within its existing technical capability: </a:t>
            </a:r>
          </a:p>
          <a:p>
            <a:pPr marL="1314450" lvl="2" indent="-400050" algn="just">
              <a:buFont typeface="+mj-lt"/>
              <a:buAutoNum type="romanLcPeriod"/>
            </a:pPr>
            <a:r>
              <a:rPr lang="en-US" dirty="0"/>
              <a:t>i to collect or record through the application of technical means on the territory of that Party; or </a:t>
            </a:r>
          </a:p>
          <a:p>
            <a:pPr marL="1314450" lvl="2" indent="-400050" algn="just">
              <a:buFont typeface="+mj-lt"/>
              <a:buAutoNum type="romanLcPeriod"/>
            </a:pPr>
            <a:r>
              <a:rPr lang="en-US" dirty="0"/>
              <a:t>ii to co-operate and assist the competent authorities in the collection or recording of, </a:t>
            </a:r>
          </a:p>
          <a:p>
            <a:pPr lvl="1" algn="just"/>
            <a:r>
              <a:rPr lang="en-US" b="1" dirty="0">
                <a:solidFill>
                  <a:srgbClr val="C00000"/>
                </a:solidFill>
              </a:rPr>
              <a:t>traffic data</a:t>
            </a:r>
            <a:r>
              <a:rPr lang="en-US" dirty="0"/>
              <a:t>, in real-time, associated with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572000" y="1139969"/>
            <a:ext cx="4414945" cy="4893647"/>
          </a:xfrm>
          <a:prstGeom prst="rect">
            <a:avLst/>
          </a:prstGeom>
        </p:spPr>
        <p:txBody>
          <a:bodyPr wrap="square">
            <a:spAutoFit/>
          </a:bodyPr>
          <a:lstStyle/>
          <a:p>
            <a:r>
              <a:rPr lang="en-US" sz="2200" dirty="0"/>
              <a:t>Yes</a:t>
            </a:r>
            <a:r>
              <a:rPr lang="en-US" sz="2000" dirty="0"/>
              <a:t>:</a:t>
            </a:r>
          </a:p>
          <a:p>
            <a:pPr marL="800100" lvl="1" indent="-342900" algn="just">
              <a:buFont typeface="Arial" panose="020B0604020202020204" pitchFamily="34" charset="0"/>
              <a:buChar char="•"/>
            </a:pPr>
            <a:r>
              <a:rPr lang="en-US" sz="2000" dirty="0"/>
              <a:t>category of computer data</a:t>
            </a:r>
          </a:p>
          <a:p>
            <a:pPr marL="800100" lvl="1" indent="-342900" algn="just">
              <a:buFont typeface="Arial" panose="020B0604020202020204" pitchFamily="34" charset="0"/>
              <a:buChar char="•"/>
            </a:pPr>
            <a:r>
              <a:rPr lang="en-US" sz="2000" dirty="0"/>
              <a:t>generated by computer that formed part in chain of communication</a:t>
            </a:r>
          </a:p>
          <a:p>
            <a:pPr marL="800100" lvl="1" indent="-342900" algn="just">
              <a:buFont typeface="Arial" panose="020B0604020202020204" pitchFamily="34" charset="0"/>
              <a:buChar char="•"/>
            </a:pPr>
            <a:r>
              <a:rPr lang="en-US" sz="2000" dirty="0"/>
              <a:t>Indicates communication’s:</a:t>
            </a:r>
          </a:p>
          <a:p>
            <a:pPr marL="1257300" lvl="2" indent="-342900" algn="just">
              <a:buFont typeface="Calibri Light" panose="020F0302020204030204" pitchFamily="34" charset="0"/>
              <a:buChar char="‐"/>
            </a:pPr>
            <a:r>
              <a:rPr lang="en-US" dirty="0"/>
              <a:t>origin; </a:t>
            </a:r>
          </a:p>
          <a:p>
            <a:pPr marL="1257300" lvl="2" indent="-342900" algn="just">
              <a:buFont typeface="Calibri Light" panose="020F0302020204030204" pitchFamily="34" charset="0"/>
              <a:buChar char="‐"/>
            </a:pPr>
            <a:r>
              <a:rPr lang="en-US" dirty="0"/>
              <a:t>destination;</a:t>
            </a:r>
          </a:p>
          <a:p>
            <a:pPr marL="1257300" lvl="2" indent="-342900" algn="just">
              <a:buFont typeface="Calibri Light" panose="020F0302020204030204" pitchFamily="34" charset="0"/>
              <a:buChar char="‐"/>
            </a:pPr>
            <a:r>
              <a:rPr lang="en-US" dirty="0"/>
              <a:t>route;</a:t>
            </a:r>
          </a:p>
          <a:p>
            <a:pPr marL="1257300" lvl="2" indent="-342900" algn="just">
              <a:buFont typeface="Calibri Light" panose="020F0302020204030204" pitchFamily="34" charset="0"/>
              <a:buChar char="‐"/>
            </a:pPr>
            <a:r>
              <a:rPr lang="en-US" dirty="0"/>
              <a:t>time;</a:t>
            </a:r>
          </a:p>
          <a:p>
            <a:pPr marL="1257300" lvl="2" indent="-342900" algn="just">
              <a:buFont typeface="Calibri Light" panose="020F0302020204030204" pitchFamily="34" charset="0"/>
              <a:buChar char="‐"/>
            </a:pPr>
            <a:r>
              <a:rPr lang="en-US" dirty="0"/>
              <a:t>date;</a:t>
            </a:r>
          </a:p>
          <a:p>
            <a:pPr marL="1257300" lvl="2" indent="-342900" algn="just">
              <a:buFont typeface="Calibri Light" panose="020F0302020204030204" pitchFamily="34" charset="0"/>
              <a:buChar char="‐"/>
            </a:pPr>
            <a:r>
              <a:rPr lang="en-US" dirty="0"/>
              <a:t>size;</a:t>
            </a:r>
          </a:p>
          <a:p>
            <a:pPr marL="1257300" lvl="2" indent="-342900" algn="just">
              <a:buFont typeface="Calibri Light" panose="020F0302020204030204" pitchFamily="34" charset="0"/>
              <a:buChar char="‐"/>
            </a:pPr>
            <a:r>
              <a:rPr lang="en-US" dirty="0"/>
              <a:t>duration;</a:t>
            </a:r>
          </a:p>
          <a:p>
            <a:pPr marL="1257300" lvl="2" indent="-342900" algn="just">
              <a:buFont typeface="Calibri Light" panose="020F0302020204030204" pitchFamily="34" charset="0"/>
              <a:buChar char="‐"/>
            </a:pPr>
            <a:r>
              <a:rPr lang="en-US" dirty="0"/>
              <a:t>type of underlying service. </a:t>
            </a:r>
          </a:p>
          <a:p>
            <a:r>
              <a:rPr lang="en-US" sz="2200" dirty="0"/>
              <a:t>No</a:t>
            </a:r>
            <a:r>
              <a:rPr lang="en-US" sz="2000" dirty="0"/>
              <a:t>:</a:t>
            </a:r>
          </a:p>
          <a:p>
            <a:pPr marL="800100" lvl="1" indent="-342900">
              <a:buFont typeface="Arial" panose="020B0604020202020204" pitchFamily="34" charset="0"/>
              <a:buChar char="•"/>
            </a:pPr>
            <a:r>
              <a:rPr lang="en-US" sz="2000" dirty="0"/>
              <a:t>content of communication</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36105269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
            <a:extLst>
              <a:ext uri="{FF2B5EF4-FFF2-40B4-BE49-F238E27FC236}">
                <a16:creationId xmlns:a16="http://schemas.microsoft.com/office/drawing/2014/main" id="{2423F960-A04A-412E-A05F-0A481203750D}"/>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28</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8" name="Rectangle 7">
            <a:extLst>
              <a:ext uri="{FF2B5EF4-FFF2-40B4-BE49-F238E27FC236}">
                <a16:creationId xmlns:a16="http://schemas.microsoft.com/office/drawing/2014/main" id="{E02F9B35-00F4-40BC-9452-03D5E2FD52B1}"/>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technical means on the territory of that Party, and </a:t>
            </a:r>
          </a:p>
          <a:p>
            <a:pPr marL="800100" lvl="1" indent="-342900" algn="just">
              <a:buFont typeface="+mj-lt"/>
              <a:buAutoNum type="alphaLcPeriod"/>
            </a:pPr>
            <a:r>
              <a:rPr lang="en-US" dirty="0"/>
              <a:t>compel a service provider, within its existing technical capability: </a:t>
            </a:r>
          </a:p>
          <a:p>
            <a:pPr marL="1314450" lvl="2" indent="-400050" algn="just">
              <a:buFont typeface="+mj-lt"/>
              <a:buAutoNum type="romanLcPeriod"/>
            </a:pPr>
            <a:r>
              <a:rPr lang="en-US" dirty="0"/>
              <a:t>to collect or record through the application of technical means on the territory of that Party; or </a:t>
            </a:r>
          </a:p>
          <a:p>
            <a:pPr marL="1314450" lvl="2" indent="-400050" algn="just">
              <a:buFont typeface="+mj-lt"/>
              <a:buAutoNum type="romanLcPeriod"/>
            </a:pPr>
            <a:r>
              <a:rPr lang="en-US" dirty="0"/>
              <a:t>to co-operate and assist the competent authorities in the collection or recording of, </a:t>
            </a:r>
          </a:p>
          <a:p>
            <a:pPr lvl="1" algn="just"/>
            <a:r>
              <a:rPr lang="en-US" dirty="0"/>
              <a:t>traffic data, in real-time, </a:t>
            </a:r>
            <a:r>
              <a:rPr lang="en-US" b="1" dirty="0">
                <a:solidFill>
                  <a:srgbClr val="C00000"/>
                </a:solidFill>
              </a:rPr>
              <a:t>associated with specified communications</a:t>
            </a:r>
            <a:r>
              <a:rPr lang="en-US" b="1" dirty="0">
                <a:solidFill>
                  <a:srgbClr val="FF0000"/>
                </a:solidFill>
              </a:rPr>
              <a:t> </a:t>
            </a:r>
            <a:r>
              <a:rPr lang="en-US" dirty="0"/>
              <a:t>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en-US" sz="2000" dirty="0"/>
              <a:t>Power must be exercised in relation to specified communications</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Exercising this power for general or indiscriminate surveillance or collection of large amounts of traffic data is not permitted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36210508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78313"/>
          </a:xfrm>
          <a:prstGeom prst="rect">
            <a:avLst/>
          </a:prstGeom>
        </p:spPr>
        <p:txBody>
          <a:bodyPr wrap="square">
            <a:spAutoFit/>
          </a:bodyPr>
          <a:lstStyle/>
          <a:p>
            <a:pPr marL="342900" indent="-342900" algn="just">
              <a:buFont typeface="+mj-lt"/>
              <a:buAutoNum type="arabicPeriod"/>
            </a:pPr>
            <a:r>
              <a:rPr lang="en-US" dirty="0"/>
              <a:t>Each Party shall adopt such legislative and other measures as may be necessary to empower its competent authorities to: </a:t>
            </a:r>
          </a:p>
          <a:p>
            <a:pPr marL="800100" lvl="1" indent="-342900" algn="just">
              <a:buFont typeface="+mj-lt"/>
              <a:buAutoNum type="alphaLcPeriod"/>
            </a:pPr>
            <a:r>
              <a:rPr lang="en-US" dirty="0"/>
              <a:t>collect or record through the application of technical means on the territory of that Party, and </a:t>
            </a:r>
          </a:p>
          <a:p>
            <a:pPr marL="800100" lvl="1" indent="-342900" algn="just">
              <a:buFont typeface="+mj-lt"/>
              <a:buAutoNum type="alphaLcPeriod"/>
            </a:pPr>
            <a:r>
              <a:rPr lang="en-US" dirty="0"/>
              <a:t>compel a service provider, within its existing technical capability: </a:t>
            </a:r>
          </a:p>
          <a:p>
            <a:pPr marL="1314450" lvl="2" indent="-400050" algn="just">
              <a:buFont typeface="+mj-lt"/>
              <a:buAutoNum type="romanLcPeriod"/>
            </a:pPr>
            <a:r>
              <a:rPr lang="en-US" dirty="0"/>
              <a:t>to collect or record through the application of technical means on the territory of that Party; or </a:t>
            </a:r>
          </a:p>
          <a:p>
            <a:pPr marL="1314450" lvl="2" indent="-400050" algn="just">
              <a:buFont typeface="+mj-lt"/>
              <a:buAutoNum type="romanLcPeriod"/>
            </a:pPr>
            <a:r>
              <a:rPr lang="en-US" dirty="0"/>
              <a:t>to co-operate and assist the competent authorities in the collection or recording of, </a:t>
            </a:r>
          </a:p>
          <a:p>
            <a:pPr lvl="1" algn="just"/>
            <a:r>
              <a:rPr lang="en-US" dirty="0"/>
              <a:t>traffic data, in real-time, associated with specified communications </a:t>
            </a:r>
            <a:r>
              <a:rPr lang="en-US" b="1" dirty="0">
                <a:solidFill>
                  <a:srgbClr val="C00000"/>
                </a:solidFill>
              </a:rPr>
              <a:t>in its territory </a:t>
            </a:r>
            <a:r>
              <a:rPr lang="en-US" dirty="0"/>
              <a:t>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39969"/>
            <a:ext cx="4414945" cy="4247317"/>
          </a:xfrm>
          <a:prstGeom prst="rect">
            <a:avLst/>
          </a:prstGeom>
        </p:spPr>
        <p:txBody>
          <a:bodyPr wrap="square">
            <a:spAutoFit/>
          </a:bodyPr>
          <a:lstStyle/>
          <a:p>
            <a:pPr marL="342900" indent="-342900" algn="just">
              <a:buFont typeface="Arial" panose="020B0604020202020204" pitchFamily="34" charset="0"/>
              <a:buChar char="•"/>
            </a:pPr>
            <a:r>
              <a:rPr lang="en-US" dirty="0"/>
              <a:t>A party may exercise measures in relation to communications within its territory</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Service provider could be compelled where it has some physical infrastructure or equipment in territory even if it is not location of its main operations or headquarters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A communication is deemed within a territory if one of the communicating parties (human beings or computers) is located in territory or computer through which communication passes is on territory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1188951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aim</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5739" y="2403610"/>
            <a:ext cx="8712522" cy="2548481"/>
          </a:xfrm>
        </p:spPr>
        <p:txBody>
          <a:bodyPr>
            <a:normAutofit/>
          </a:bodyPr>
          <a:lstStyle/>
          <a:p>
            <a:pPr marL="0" indent="0" algn="just">
              <a:buNone/>
            </a:pPr>
            <a:r>
              <a:rPr lang="en-GB" dirty="0">
                <a:latin typeface="+mn-lt"/>
                <a:ea typeface="Verdana" panose="020B0604030504040204" pitchFamily="34" charset="0"/>
              </a:rPr>
              <a:t>To provide the participants with a comprehensive understanding of the elements of the procedural powers related to the search and seizure of stored computer data, real-time collection of traffic data and interception of content data, as well as the jurisdictional scope of the Budapest Convention.  </a:t>
            </a:r>
          </a:p>
        </p:txBody>
      </p:sp>
    </p:spTree>
    <p:extLst>
      <p:ext uri="{BB962C8B-B14F-4D97-AF65-F5344CB8AC3E}">
        <p14:creationId xmlns:p14="http://schemas.microsoft.com/office/powerpoint/2010/main" val="855373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130782"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a:t>
            </a:r>
            <a:r>
              <a:rPr lang="en-US" sz="1600" b="1" dirty="0">
                <a:solidFill>
                  <a:srgbClr val="C00000"/>
                </a:solidFill>
              </a:rPr>
              <a:t>instead adopt legislative and other measures as may be necessary </a:t>
            </a:r>
            <a:r>
              <a:rPr lang="en-US" sz="1600" dirty="0"/>
              <a:t>to ensure the real-time collection or recording of traffic data associated with specified communications transmitted in its territory, through the application of technical means on that territory.</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170099"/>
          </a:xfrm>
          <a:prstGeom prst="rect">
            <a:avLst/>
          </a:prstGeom>
        </p:spPr>
        <p:txBody>
          <a:bodyPr wrap="square">
            <a:spAutoFit/>
          </a:bodyPr>
          <a:lstStyle/>
          <a:p>
            <a:pPr marL="342900" indent="-342900" algn="just">
              <a:buFont typeface="Arial" panose="020B0604020202020204" pitchFamily="34" charset="0"/>
              <a:buChar char="•"/>
            </a:pPr>
            <a:r>
              <a:rPr lang="en-US" sz="2000" dirty="0"/>
              <a:t>Some jurisdictions do not allow law enforcement authorities to collect or record data in real-time without assistance or at least knowledge of service provider</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Such jurisdictions may adopt other measures such as compelling service providers to provide necessary technical facilities </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13905586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1"/>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adopt legislative and other measures as may be necessary to ensure the real-time collection or recording of traffic data associated with specified communications transmitted in its territory, through the application of technical means on that territory.</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a:t>
            </a:r>
            <a:r>
              <a:rPr lang="en-US" sz="1600" b="1" dirty="0">
                <a:solidFill>
                  <a:srgbClr val="C00000"/>
                </a:solidFill>
              </a:rPr>
              <a:t>oblige a service provider to keep confidential </a:t>
            </a:r>
            <a:r>
              <a:rPr lang="en-US" sz="1600" dirty="0"/>
              <a:t>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a:buFont typeface="Arial" panose="020B0604020202020204" pitchFamily="34" charset="0"/>
              <a:buChar char="•"/>
            </a:pPr>
            <a:r>
              <a:rPr lang="en-US" dirty="0"/>
              <a:t>This power is only effective if undertaken without the knowledge of the persons being investigated</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The communicating parties must not perceive the real-time collection measure being undertaken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It is important that the service providers can be compelled to keep confidential the exercise of any powers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This will also relieve the service provider of any contractual or other legal obligations to notify subscribers of the measure</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26400929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adopt legislative and other measures as may be necessary to ensure the real-time collection or recording of traffic data associated with specified communications transmitted in its territory, through the application of technical means on that territory.</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a:t>
            </a:r>
            <a:r>
              <a:rPr lang="en-US" sz="1600" b="1" dirty="0">
                <a:solidFill>
                  <a:srgbClr val="C00000"/>
                </a:solidFill>
              </a:rPr>
              <a:t>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970318"/>
          </a:xfrm>
          <a:prstGeom prst="rect">
            <a:avLst/>
          </a:prstGeom>
        </p:spPr>
        <p:txBody>
          <a:bodyPr wrap="square">
            <a:spAutoFit/>
          </a:bodyPr>
          <a:lstStyle/>
          <a:p>
            <a:pPr marL="342900" indent="-342900" algn="just">
              <a:buFont typeface="Arial" panose="020B0604020202020204" pitchFamily="34" charset="0"/>
              <a:buChar char="•"/>
            </a:pPr>
            <a:r>
              <a:rPr lang="en-US" dirty="0">
                <a:cs typeface="Arial" panose="020B0604020202020204" pitchFamily="34" charset="0"/>
              </a:rPr>
              <a:t>Some traffic data – such as data about the source and destination of a communication (details of visited websites) may have a strong privacy implication</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en-US" dirty="0">
                <a:cs typeface="Arial" panose="020B0604020202020204" pitchFamily="34" charset="0"/>
              </a:rPr>
              <a:t>This could enable compilation of a person’s interests, associates and social context</a:t>
            </a:r>
          </a:p>
          <a:p>
            <a:pPr marL="342900" indent="-342900" algn="just">
              <a:buFont typeface="Arial" panose="020B0604020202020204" pitchFamily="34" charset="0"/>
              <a:buChar char="•"/>
            </a:pPr>
            <a:endParaRPr lang="en-US" dirty="0">
              <a:cs typeface="Arial" panose="020B0604020202020204" pitchFamily="34" charset="0"/>
            </a:endParaRPr>
          </a:p>
          <a:p>
            <a:pPr marL="342900" indent="-342900" algn="just">
              <a:buFont typeface="Arial" panose="020B0604020202020204" pitchFamily="34" charset="0"/>
              <a:buChar char="•"/>
            </a:pPr>
            <a:r>
              <a:rPr lang="en-US" dirty="0">
                <a:cs typeface="Arial" panose="020B0604020202020204" pitchFamily="34" charset="0"/>
              </a:rPr>
              <a:t>Appropriate safeguards and legal prerequisites should be established when undertaking the real-time collection of traffic data</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199" y="285032"/>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Real-time collection of traffic data</a:t>
            </a:r>
          </a:p>
        </p:txBody>
      </p:sp>
    </p:spTree>
    <p:extLst>
      <p:ext uri="{BB962C8B-B14F-4D97-AF65-F5344CB8AC3E}">
        <p14:creationId xmlns:p14="http://schemas.microsoft.com/office/powerpoint/2010/main" val="3203772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022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en-GB" dirty="0">
                <a:latin typeface="+mn-lt"/>
              </a:rPr>
              <a:t>INTERCEPTION OF CONTENT DATA</a:t>
            </a: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en-US" dirty="0"/>
              <a:t>Procedural Powers under the Budapest Convention (Part 2)</a:t>
            </a:r>
          </a:p>
        </p:txBody>
      </p:sp>
      <p:sp>
        <p:nvSpPr>
          <p:cNvPr id="6" name="TextBox 7">
            <a:extLst>
              <a:ext uri="{FF2B5EF4-FFF2-40B4-BE49-F238E27FC236}">
                <a16:creationId xmlns:a16="http://schemas.microsoft.com/office/drawing/2014/main" id="{B56E239A-32FB-4A4C-8FCA-79491A7D860B}"/>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Section 3</a:t>
            </a:r>
            <a:endParaRPr lang="en-GB" sz="2000" dirty="0">
              <a:solidFill>
                <a:schemeClr val="bg1"/>
              </a:solidFill>
              <a:latin typeface="Verdana" charset="0"/>
              <a:cs typeface="Verdana" charset="0"/>
            </a:endParaRPr>
          </a:p>
        </p:txBody>
      </p:sp>
    </p:spTree>
    <p:extLst>
      <p:ext uri="{BB962C8B-B14F-4D97-AF65-F5344CB8AC3E}">
        <p14:creationId xmlns:p14="http://schemas.microsoft.com/office/powerpoint/2010/main" val="1084515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
        <p:nvSpPr>
          <p:cNvPr id="3" name="Rectangle 3">
            <a:extLst>
              <a:ext uri="{FF2B5EF4-FFF2-40B4-BE49-F238E27FC236}">
                <a16:creationId xmlns:a16="http://schemas.microsoft.com/office/drawing/2014/main" id="{1BFF2216-5A17-495D-A073-E757B4149E5C}"/>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Interception of Content Data</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21 – Budapest Convention)</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en-GB" altLang="sr-Latn-RS" sz="2800" i="1" dirty="0">
                <a:ea typeface="ＭＳ Ｐゴシック" pitchFamily="34" charset="-128"/>
              </a:rPr>
              <a:t>Very powerful investigative tool, but also very intrusive </a:t>
            </a:r>
          </a:p>
          <a:p>
            <a:pPr algn="ctr" eaLnBrk="1" hangingPunct="1">
              <a:lnSpc>
                <a:spcPct val="80000"/>
              </a:lnSpc>
              <a:spcBef>
                <a:spcPts val="600"/>
              </a:spcBef>
              <a:spcAft>
                <a:spcPts val="1200"/>
              </a:spcAft>
              <a:defRPr/>
            </a:pPr>
            <a:r>
              <a:rPr lang="en-GB" altLang="sr-Latn-RS" sz="2800" i="1" dirty="0">
                <a:ea typeface="ＭＳ Ｐゴシック" pitchFamily="34" charset="-128"/>
              </a:rPr>
              <a:t>It is only allowed in relation to a range of serious offences to be determined by national laws</a:t>
            </a:r>
          </a:p>
          <a:p>
            <a:pPr algn="ctr" eaLnBrk="1" hangingPunct="1">
              <a:lnSpc>
                <a:spcPct val="80000"/>
              </a:lnSpc>
              <a:spcBef>
                <a:spcPts val="600"/>
              </a:spcBef>
              <a:spcAft>
                <a:spcPts val="1200"/>
              </a:spcAft>
              <a:defRPr/>
            </a:pPr>
            <a:r>
              <a:rPr lang="en-GB" altLang="sr-Latn-RS" sz="2800" i="1" dirty="0">
                <a:ea typeface="ＭＳ Ｐゴシック" pitchFamily="34" charset="-128"/>
              </a:rPr>
              <a:t>Adequate safeguards need to be put in place</a:t>
            </a:r>
          </a:p>
        </p:txBody>
      </p:sp>
    </p:spTree>
    <p:extLst>
      <p:ext uri="{BB962C8B-B14F-4D97-AF65-F5344CB8AC3E}">
        <p14:creationId xmlns:p14="http://schemas.microsoft.com/office/powerpoint/2010/main" val="37433491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DB4CF455-1E48-448A-BBBB-6D422FE56E76}"/>
              </a:ext>
            </a:extLst>
          </p:cNvPr>
          <p:cNvGraphicFramePr>
            <a:graphicFrameLocks noChangeAspect="1"/>
          </p:cNvGraphicFramePr>
          <p:nvPr/>
        </p:nvGraphicFramePr>
        <p:xfrm>
          <a:off x="588962" y="1052513"/>
          <a:ext cx="8113340" cy="5493738"/>
        </p:xfrm>
        <a:graphic>
          <a:graphicData uri="http://schemas.openxmlformats.org/presentationml/2006/ole">
            <mc:AlternateContent xmlns:mc="http://schemas.openxmlformats.org/markup-compatibility/2006">
              <mc:Choice xmlns:v="urn:schemas-microsoft-com:vml" Requires="v">
                <p:oleObj spid="_x0000_s1048" name="Bitmap Image" r:id="rId4" imgW="8305920" imgH="6233040" progId="Paint.Picture">
                  <p:embed/>
                </p:oleObj>
              </mc:Choice>
              <mc:Fallback>
                <p:oleObj name="Bitmap Image" r:id="rId4" imgW="8305920" imgH="6233040" progId="Paint.Picture">
                  <p:embed/>
                  <p:pic>
                    <p:nvPicPr>
                      <p:cNvPr id="2" name="Object 1">
                        <a:extLst>
                          <a:ext uri="{FF2B5EF4-FFF2-40B4-BE49-F238E27FC236}">
                            <a16:creationId xmlns:a16="http://schemas.microsoft.com/office/drawing/2014/main" id="{DB4CF455-1E48-448A-BBBB-6D422FE56E76}"/>
                          </a:ext>
                        </a:extLst>
                      </p:cNvPr>
                      <p:cNvPicPr/>
                      <p:nvPr/>
                    </p:nvPicPr>
                    <p:blipFill>
                      <a:blip r:embed="rId5"/>
                      <a:stretch>
                        <a:fillRect/>
                      </a:stretch>
                    </p:blipFill>
                    <p:spPr>
                      <a:xfrm>
                        <a:off x="588962" y="1052513"/>
                        <a:ext cx="8113340" cy="5493738"/>
                      </a:xfrm>
                      <a:prstGeom prst="rect">
                        <a:avLst/>
                      </a:prstGeom>
                    </p:spPr>
                  </p:pic>
                </p:oleObj>
              </mc:Fallback>
            </mc:AlternateContent>
          </a:graphicData>
        </a:graphic>
      </p:graphicFrame>
      <p:sp>
        <p:nvSpPr>
          <p:cNvPr id="12" name="TextBox 7">
            <a:extLst>
              <a:ext uri="{FF2B5EF4-FFF2-40B4-BE49-F238E27FC236}">
                <a16:creationId xmlns:a16="http://schemas.microsoft.com/office/drawing/2014/main" id="{BED49BDA-0F3A-4203-9A8D-3D62DC42C2DD}"/>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21478100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a:t>
            </a:r>
            <a:r>
              <a:rPr lang="en-US" sz="1600" b="1" dirty="0">
                <a:solidFill>
                  <a:srgbClr val="C00000"/>
                </a:solidFill>
              </a:rPr>
              <a:t>serious offences</a:t>
            </a:r>
            <a:r>
              <a:rPr lang="en-US" sz="1600" dirty="0">
                <a:solidFill>
                  <a:srgbClr val="C00000"/>
                </a:solidFill>
              </a:rPr>
              <a:t> </a:t>
            </a:r>
            <a:r>
              <a:rPr lang="en-US" sz="1600" dirty="0"/>
              <a:t>to be determined by domestic law, to empower its competent authorities to: </a:t>
            </a:r>
          </a:p>
          <a:p>
            <a:pPr marL="800100" lvl="1" indent="-342900" algn="just">
              <a:buFont typeface="+mj-lt"/>
              <a:buAutoNum type="alphaLcPeriod"/>
            </a:pPr>
            <a:r>
              <a:rPr lang="en-US" sz="1600" dirty="0"/>
              <a:t>collect or record through the application of technical means 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dirty="0"/>
              <a:t>content data,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246769"/>
          </a:xfrm>
          <a:prstGeom prst="rect">
            <a:avLst/>
          </a:prstGeom>
        </p:spPr>
        <p:txBody>
          <a:bodyPr wrap="square">
            <a:spAutoFit/>
          </a:bodyPr>
          <a:lstStyle/>
          <a:p>
            <a:pPr marL="342900" indent="-342900" algn="just">
              <a:buFont typeface="Arial" panose="020B0604020202020204" pitchFamily="34" charset="0"/>
              <a:buChar char="•"/>
            </a:pPr>
            <a:r>
              <a:rPr lang="en-US" sz="2000" dirty="0"/>
              <a:t>High privacy interest associated with content data, so this power may only be exercised in relation to serious offences </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Serious offences are to be determined by domestic law</a:t>
            </a:r>
          </a:p>
        </p:txBody>
      </p:sp>
      <p:sp>
        <p:nvSpPr>
          <p:cNvPr id="12" name="TextBox 7">
            <a:extLst>
              <a:ext uri="{FF2B5EF4-FFF2-40B4-BE49-F238E27FC236}">
                <a16:creationId xmlns:a16="http://schemas.microsoft.com/office/drawing/2014/main" id="{5D31EFFE-F398-4DE7-91BA-B6164076CB18}"/>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35582677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 </a:t>
            </a:r>
            <a:r>
              <a:rPr lang="en-US" sz="1600" b="1" dirty="0">
                <a:solidFill>
                  <a:srgbClr val="C00000"/>
                </a:solidFill>
              </a:rPr>
              <a:t>collect or record</a:t>
            </a:r>
            <a:r>
              <a:rPr lang="en-US" sz="1600" dirty="0">
                <a:solidFill>
                  <a:srgbClr val="C00000"/>
                </a:solidFill>
              </a:rPr>
              <a:t> </a:t>
            </a:r>
            <a:r>
              <a:rPr lang="en-US" sz="1600" dirty="0"/>
              <a:t>through the application of technical means on the territory of that Party, and </a:t>
            </a:r>
          </a:p>
          <a:p>
            <a:pPr marL="800100" lvl="1" indent="-342900" algn="just">
              <a:buFont typeface="+mj-lt"/>
              <a:buAutoNum type="alphaLcPeriod"/>
            </a:pPr>
            <a:r>
              <a:rPr lang="en-US" sz="1600" dirty="0"/>
              <a:t> </a:t>
            </a:r>
            <a:r>
              <a:rPr lang="en-US" sz="1600" b="1" dirty="0">
                <a:solidFill>
                  <a:srgbClr val="C00000"/>
                </a:solidFill>
              </a:rPr>
              <a:t>compel a service provider</a:t>
            </a:r>
            <a:r>
              <a:rPr lang="en-US" sz="1600" dirty="0"/>
              <a:t>, within its existing technical capability: </a:t>
            </a:r>
          </a:p>
          <a:p>
            <a:pPr marL="1314450" lvl="2" indent="-400050" algn="just">
              <a:buFont typeface="+mj-lt"/>
              <a:buAutoNum type="romanLcPeriod"/>
            </a:pPr>
            <a:r>
              <a:rPr lang="en-US" sz="1600" dirty="0"/>
              <a:t>to </a:t>
            </a:r>
            <a:r>
              <a:rPr lang="en-US" sz="1600" b="1" dirty="0">
                <a:solidFill>
                  <a:srgbClr val="C00000"/>
                </a:solidFill>
              </a:rPr>
              <a:t>collect or record </a:t>
            </a:r>
            <a:r>
              <a:rPr lang="en-US" sz="1600" dirty="0"/>
              <a:t>through the application of technical means on the territory of that Party, or </a:t>
            </a:r>
          </a:p>
          <a:p>
            <a:pPr marL="1314450" lvl="2" indent="-400050" algn="just">
              <a:buFont typeface="+mj-lt"/>
              <a:buAutoNum type="romanLcPeriod"/>
            </a:pPr>
            <a:r>
              <a:rPr lang="en-US" sz="1600" dirty="0"/>
              <a:t>to </a:t>
            </a:r>
            <a:r>
              <a:rPr lang="en-US" sz="1600" b="1" dirty="0">
                <a:solidFill>
                  <a:srgbClr val="C00000"/>
                </a:solidFill>
              </a:rPr>
              <a:t>co-operate and assist </a:t>
            </a:r>
            <a:r>
              <a:rPr lang="en-US" sz="1600" dirty="0"/>
              <a:t>the competent authorities in the collection or recording of, </a:t>
            </a:r>
          </a:p>
          <a:p>
            <a:pPr lvl="1" algn="just"/>
            <a:r>
              <a:rPr lang="en-US" sz="1600" dirty="0"/>
              <a:t>content data,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339102"/>
          </a:xfrm>
          <a:prstGeom prst="rect">
            <a:avLst/>
          </a:prstGeom>
        </p:spPr>
        <p:txBody>
          <a:bodyPr wrap="square">
            <a:spAutoFit/>
          </a:bodyPr>
          <a:lstStyle/>
          <a:p>
            <a:pPr marL="342900" indent="-342900" algn="just">
              <a:buFont typeface="Arial" panose="020B0604020202020204" pitchFamily="34" charset="0"/>
              <a:buChar char="•"/>
            </a:pPr>
            <a:r>
              <a:rPr lang="en-US" sz="2000" dirty="0"/>
              <a:t>Competent authority has power to:</a:t>
            </a:r>
          </a:p>
          <a:p>
            <a:pPr marL="800100" lvl="1" indent="-342900" algn="just">
              <a:buFont typeface="Calibri Light" panose="020F0302020204030204" pitchFamily="34" charset="0"/>
              <a:buChar char="‐"/>
            </a:pPr>
            <a:r>
              <a:rPr lang="en-US" dirty="0"/>
              <a:t>directly collect or record content data</a:t>
            </a:r>
          </a:p>
          <a:p>
            <a:pPr marL="800100" lvl="1" indent="-342900" algn="just">
              <a:buFont typeface="Calibri Light" panose="020F0302020204030204" pitchFamily="34" charset="0"/>
              <a:buChar char="‐"/>
            </a:pPr>
            <a:r>
              <a:rPr lang="en-US" dirty="0"/>
              <a:t>compel a service provider to collect or record content data</a:t>
            </a:r>
          </a:p>
          <a:p>
            <a:pPr marL="800100" lvl="1" indent="-342900" algn="just">
              <a:buFont typeface="Calibri Light" panose="020F0302020204030204" pitchFamily="34" charset="0"/>
              <a:buChar char="‐"/>
            </a:pPr>
            <a:r>
              <a:rPr lang="en-US" dirty="0"/>
              <a:t>compel a service provider to cooperate and assist the competent authority </a:t>
            </a:r>
          </a:p>
        </p:txBody>
      </p:sp>
      <p:sp>
        <p:nvSpPr>
          <p:cNvPr id="12" name="TextBox 7">
            <a:extLst>
              <a:ext uri="{FF2B5EF4-FFF2-40B4-BE49-F238E27FC236}">
                <a16:creationId xmlns:a16="http://schemas.microsoft.com/office/drawing/2014/main" id="{84D401F6-7C97-4FE2-867C-8DF85C4644C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33999369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collect or record through the application of </a:t>
            </a:r>
            <a:r>
              <a:rPr lang="en-US" sz="1600" b="1" dirty="0">
                <a:solidFill>
                  <a:srgbClr val="C00000"/>
                </a:solidFill>
              </a:rPr>
              <a:t>technical means </a:t>
            </a:r>
            <a:r>
              <a:rPr lang="en-US" sz="1600" dirty="0"/>
              <a:t>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a:t>
            </a:r>
            <a:r>
              <a:rPr lang="en-US" sz="1600" b="1" dirty="0">
                <a:solidFill>
                  <a:srgbClr val="C00000"/>
                </a:solidFill>
              </a:rPr>
              <a:t>technical means </a:t>
            </a:r>
            <a:r>
              <a:rPr lang="en-US" sz="1600" dirty="0"/>
              <a:t>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dirty="0"/>
              <a:t>content data,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1477328"/>
          </a:xfrm>
          <a:prstGeom prst="rect">
            <a:avLst/>
          </a:prstGeom>
        </p:spPr>
        <p:txBody>
          <a:bodyPr wrap="square">
            <a:spAutoFit/>
          </a:bodyPr>
          <a:lstStyle/>
          <a:p>
            <a:pPr marL="342900" indent="-342900" algn="just">
              <a:buFont typeface="Arial" panose="020B0604020202020204" pitchFamily="34" charset="0"/>
              <a:buChar char="•"/>
            </a:pPr>
            <a:r>
              <a:rPr lang="en-US" dirty="0"/>
              <a:t>Technical means has not been defined</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Any technical means can be used to collect content data (technology neutrality) </a:t>
            </a:r>
          </a:p>
        </p:txBody>
      </p:sp>
      <p:sp>
        <p:nvSpPr>
          <p:cNvPr id="12" name="TextBox 7">
            <a:extLst>
              <a:ext uri="{FF2B5EF4-FFF2-40B4-BE49-F238E27FC236}">
                <a16:creationId xmlns:a16="http://schemas.microsoft.com/office/drawing/2014/main" id="{594A45FF-9103-4D3B-8A97-E07C42D9123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1236889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objectives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213800" y="1913791"/>
            <a:ext cx="8712522" cy="3475073"/>
          </a:xfrm>
        </p:spPr>
        <p:txBody>
          <a:bodyPr>
            <a:normAutofit/>
          </a:bodyPr>
          <a:lstStyle/>
          <a:p>
            <a:pPr marL="0" indent="0" algn="just">
              <a:buNone/>
            </a:pPr>
            <a:r>
              <a:rPr lang="en-GB" sz="3000" dirty="0">
                <a:latin typeface="+mn-lt"/>
                <a:ea typeface="Verdana" panose="020B0604030504040204" pitchFamily="34" charset="0"/>
              </a:rPr>
              <a:t>By the end of the session, delegates will be able to:</a:t>
            </a:r>
          </a:p>
          <a:p>
            <a:pPr algn="just"/>
            <a:r>
              <a:rPr lang="en-GB" sz="2700" dirty="0">
                <a:latin typeface="+mn-lt"/>
                <a:ea typeface="Verdana" panose="020B0604030504040204" pitchFamily="34" charset="0"/>
              </a:rPr>
              <a:t>Identify the elements of the procedural powers of:  </a:t>
            </a:r>
          </a:p>
          <a:p>
            <a:pPr lvl="1" algn="just"/>
            <a:r>
              <a:rPr lang="en-GB" sz="2600" dirty="0">
                <a:latin typeface="+mn-lt"/>
                <a:ea typeface="Verdana" panose="020B0604030504040204" pitchFamily="34" charset="0"/>
              </a:rPr>
              <a:t>Search and seizure of stored computer data</a:t>
            </a:r>
          </a:p>
          <a:p>
            <a:pPr lvl="1" algn="just"/>
            <a:r>
              <a:rPr lang="en-GB" sz="2600" dirty="0">
                <a:latin typeface="+mn-lt"/>
                <a:ea typeface="Verdana" panose="020B0604030504040204" pitchFamily="34" charset="0"/>
              </a:rPr>
              <a:t>Real-time collection of traffic data</a:t>
            </a:r>
          </a:p>
          <a:p>
            <a:pPr lvl="1" algn="just"/>
            <a:r>
              <a:rPr lang="en-GB" sz="2600" dirty="0">
                <a:latin typeface="+mn-lt"/>
                <a:ea typeface="Verdana" panose="020B0604030504040204" pitchFamily="34" charset="0"/>
              </a:rPr>
              <a:t>Interception of content data</a:t>
            </a:r>
          </a:p>
          <a:p>
            <a:pPr algn="just"/>
            <a:r>
              <a:rPr lang="en-GB" sz="2700" dirty="0">
                <a:latin typeface="+mn-lt"/>
                <a:ea typeface="Verdana" panose="020B0604030504040204" pitchFamily="34" charset="0"/>
              </a:rPr>
              <a:t>Understand the jurisdictional scope of the Budapest Convention</a:t>
            </a:r>
          </a:p>
        </p:txBody>
      </p:sp>
    </p:spTree>
    <p:extLst>
      <p:ext uri="{BB962C8B-B14F-4D97-AF65-F5344CB8AC3E}">
        <p14:creationId xmlns:p14="http://schemas.microsoft.com/office/powerpoint/2010/main" val="13051497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a collect or record through the application of technical means on the territory of that Party, and </a:t>
            </a:r>
          </a:p>
          <a:p>
            <a:pPr marL="800100" lvl="1" indent="-342900" algn="just">
              <a:buFont typeface="+mj-lt"/>
              <a:buAutoNum type="alphaLcPeriod"/>
            </a:pPr>
            <a:r>
              <a:rPr lang="en-US" sz="1600" dirty="0"/>
              <a:t>b compel a service provider, within its </a:t>
            </a:r>
            <a:r>
              <a:rPr lang="en-US" sz="1600" b="1" dirty="0">
                <a:solidFill>
                  <a:srgbClr val="C00000"/>
                </a:solidFill>
              </a:rPr>
              <a:t>existing technical capability</a:t>
            </a:r>
            <a:r>
              <a:rPr lang="en-US" sz="1600" dirty="0"/>
              <a:t>: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dirty="0"/>
              <a:t>content data,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3662541"/>
          </a:xfrm>
          <a:prstGeom prst="rect">
            <a:avLst/>
          </a:prstGeom>
        </p:spPr>
        <p:txBody>
          <a:bodyPr wrap="square">
            <a:spAutoFit/>
          </a:bodyPr>
          <a:lstStyle/>
          <a:p>
            <a:pPr marL="342900" indent="-342900" algn="just">
              <a:buFont typeface="Arial" panose="020B0604020202020204" pitchFamily="34" charset="0"/>
              <a:buChar char="•"/>
            </a:pPr>
            <a:r>
              <a:rPr lang="en-US" sz="2000" dirty="0"/>
              <a:t>Obligation on service providers will not exceed existing technical capability (whether or not such technical features for intercepting content data are ordinarily used</a:t>
            </a:r>
          </a:p>
          <a:p>
            <a:pPr marL="342900" indent="-342900" algn="just">
              <a:buFont typeface="Arial" panose="020B0604020202020204" pitchFamily="34" charset="0"/>
              <a:buChar char="•"/>
            </a:pPr>
            <a:endParaRPr lang="en-US" sz="2000" dirty="0"/>
          </a:p>
          <a:p>
            <a:pPr marL="342900" indent="-342900" algn="just">
              <a:buFont typeface="Arial" panose="020B0604020202020204" pitchFamily="34" charset="0"/>
              <a:buChar char="•"/>
            </a:pPr>
            <a:r>
              <a:rPr lang="en-US" sz="2000" dirty="0"/>
              <a:t>Does not impose obligation on service providers to: </a:t>
            </a:r>
          </a:p>
          <a:p>
            <a:pPr marL="800100" lvl="1" indent="-342900" algn="just">
              <a:buFont typeface="Calibri" panose="020F0502020204030204" pitchFamily="34" charset="0"/>
              <a:buChar char="‐"/>
            </a:pPr>
            <a:r>
              <a:rPr lang="en-US" dirty="0"/>
              <a:t>Develop new equipment </a:t>
            </a:r>
          </a:p>
          <a:p>
            <a:pPr marL="800100" lvl="1" indent="-342900" algn="just">
              <a:buFont typeface="Calibri" panose="020F0502020204030204" pitchFamily="34" charset="0"/>
              <a:buChar char="‐"/>
            </a:pPr>
            <a:r>
              <a:rPr lang="en-US" dirty="0"/>
              <a:t>Hire expert support </a:t>
            </a:r>
          </a:p>
          <a:p>
            <a:pPr marL="800100" lvl="1" indent="-342900" algn="just">
              <a:buFont typeface="Calibri" panose="020F0502020204030204" pitchFamily="34" charset="0"/>
              <a:buChar char="‐"/>
            </a:pPr>
            <a:r>
              <a:rPr lang="en-US" dirty="0"/>
              <a:t>Engage in costly re-configuration of systems</a:t>
            </a:r>
          </a:p>
        </p:txBody>
      </p:sp>
      <p:sp>
        <p:nvSpPr>
          <p:cNvPr id="12" name="TextBox 7">
            <a:extLst>
              <a:ext uri="{FF2B5EF4-FFF2-40B4-BE49-F238E27FC236}">
                <a16:creationId xmlns:a16="http://schemas.microsoft.com/office/drawing/2014/main" id="{6F972BD1-E8CA-42AB-BFA2-D27E25A9CF4E}"/>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28330266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collect or record through the application of technical means 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b="1" dirty="0">
                <a:solidFill>
                  <a:srgbClr val="C00000"/>
                </a:solidFill>
              </a:rPr>
              <a:t>content data</a:t>
            </a:r>
            <a:r>
              <a:rPr lang="en-US" sz="1600" dirty="0"/>
              <a:t>, in real-time, of specified communications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21105" y="1139969"/>
            <a:ext cx="4414945" cy="3139321"/>
          </a:xfrm>
          <a:prstGeom prst="rect">
            <a:avLst/>
          </a:prstGeom>
        </p:spPr>
        <p:txBody>
          <a:bodyPr wrap="square">
            <a:spAutoFit/>
          </a:bodyPr>
          <a:lstStyle/>
          <a:p>
            <a:pPr marL="342900" indent="-342900" algn="just">
              <a:buFont typeface="Arial" panose="020B0604020202020204" pitchFamily="34" charset="0"/>
              <a:buChar char="•"/>
            </a:pPr>
            <a:r>
              <a:rPr lang="en-US" dirty="0"/>
              <a:t>"Content data" refers to the communication content of the communication</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In effect, it is the meaning or purport of the communication, or the message or information being conveyed by the communication.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It is everything transmitted as part of the communication that is not traffic data.</a:t>
            </a:r>
          </a:p>
        </p:txBody>
      </p:sp>
      <p:sp>
        <p:nvSpPr>
          <p:cNvPr id="12" name="TextBox 7">
            <a:extLst>
              <a:ext uri="{FF2B5EF4-FFF2-40B4-BE49-F238E27FC236}">
                <a16:creationId xmlns:a16="http://schemas.microsoft.com/office/drawing/2014/main" id="{90AD520B-F481-48D7-8C71-5AD754BE9A0C}"/>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392127064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4770537"/>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collect or record through the application of technical means 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lvl="1" algn="just"/>
            <a:r>
              <a:rPr lang="en-US" sz="1600" dirty="0"/>
              <a:t>content data, in real-time, of </a:t>
            </a:r>
            <a:r>
              <a:rPr lang="en-US" sz="1600" b="1" dirty="0">
                <a:solidFill>
                  <a:srgbClr val="C00000"/>
                </a:solidFill>
              </a:rPr>
              <a:t>specified communications</a:t>
            </a:r>
            <a:r>
              <a:rPr lang="en-US" sz="1600" dirty="0"/>
              <a:t> in its territory 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031325"/>
          </a:xfrm>
          <a:prstGeom prst="rect">
            <a:avLst/>
          </a:prstGeom>
        </p:spPr>
        <p:txBody>
          <a:bodyPr wrap="square">
            <a:spAutoFit/>
          </a:bodyPr>
          <a:lstStyle/>
          <a:p>
            <a:pPr marL="342900" indent="-342900" algn="just">
              <a:buFont typeface="Arial" panose="020B0604020202020204" pitchFamily="34" charset="0"/>
              <a:buChar char="•"/>
            </a:pPr>
            <a:r>
              <a:rPr lang="en-US" dirty="0"/>
              <a:t>Power must be exercised in relation to specified communications</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Exercising this power for general or indiscriminate surveillance or interception of large amounts of content data is not permitted</a:t>
            </a:r>
          </a:p>
        </p:txBody>
      </p:sp>
      <p:sp>
        <p:nvSpPr>
          <p:cNvPr id="12" name="TextBox 7">
            <a:extLst>
              <a:ext uri="{FF2B5EF4-FFF2-40B4-BE49-F238E27FC236}">
                <a16:creationId xmlns:a16="http://schemas.microsoft.com/office/drawing/2014/main" id="{9E7A6B74-323C-46D1-A91A-F12C8B2DAF5F}"/>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18265071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39969"/>
            <a:ext cx="4476172" cy="5016758"/>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in relation to a range of serious offences to be determined by domestic law, to empower its competent authorities to: </a:t>
            </a:r>
          </a:p>
          <a:p>
            <a:pPr marL="800100" lvl="1" indent="-342900" algn="just">
              <a:buFont typeface="+mj-lt"/>
              <a:buAutoNum type="alphaLcPeriod"/>
            </a:pPr>
            <a:r>
              <a:rPr lang="en-US" sz="1600" dirty="0"/>
              <a:t>collect or record through the application of technical means on the territory of that Party, and </a:t>
            </a:r>
          </a:p>
          <a:p>
            <a:pPr marL="800100" lvl="1" indent="-342900" algn="just">
              <a:buFont typeface="+mj-lt"/>
              <a:buAutoNum type="alphaLcPeriod"/>
            </a:pPr>
            <a:r>
              <a:rPr lang="en-US" sz="1600" dirty="0"/>
              <a:t>compel a service provider, within its existing technical capability: </a:t>
            </a:r>
          </a:p>
          <a:p>
            <a:pPr marL="1314450" lvl="2" indent="-400050" algn="just">
              <a:buFont typeface="+mj-lt"/>
              <a:buAutoNum type="romanLcPeriod"/>
            </a:pPr>
            <a:r>
              <a:rPr lang="en-US" sz="1600" dirty="0"/>
              <a:t>to collect or record through the application of technical means on the territory of that Party, or </a:t>
            </a:r>
          </a:p>
          <a:p>
            <a:pPr marL="1314450" lvl="2" indent="-400050" algn="just">
              <a:buFont typeface="+mj-lt"/>
              <a:buAutoNum type="romanLcPeriod"/>
            </a:pPr>
            <a:r>
              <a:rPr lang="en-US" sz="1600" dirty="0"/>
              <a:t>to co-operate and assist the competent authorities in the collection or recording of, </a:t>
            </a:r>
          </a:p>
          <a:p>
            <a:pPr marL="800100" lvl="1" indent="-342900" algn="just">
              <a:buFont typeface="+mj-lt"/>
              <a:buAutoNum type="alphaLcPeriod"/>
            </a:pPr>
            <a:r>
              <a:rPr lang="en-US" sz="1600" dirty="0"/>
              <a:t>content data, in real-time, of specified communications </a:t>
            </a:r>
            <a:r>
              <a:rPr lang="en-US" sz="1600" b="1" dirty="0">
                <a:solidFill>
                  <a:srgbClr val="C00000"/>
                </a:solidFill>
              </a:rPr>
              <a:t>in its territory </a:t>
            </a:r>
            <a:r>
              <a:rPr lang="en-US" sz="1600" dirty="0"/>
              <a:t>transmitted by means of a computer system.</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247317"/>
          </a:xfrm>
          <a:prstGeom prst="rect">
            <a:avLst/>
          </a:prstGeom>
        </p:spPr>
        <p:txBody>
          <a:bodyPr wrap="square">
            <a:spAutoFit/>
          </a:bodyPr>
          <a:lstStyle/>
          <a:p>
            <a:pPr marL="342900" indent="-342900" algn="just">
              <a:buFont typeface="Arial" panose="020B0604020202020204" pitchFamily="34" charset="0"/>
              <a:buChar char="•"/>
            </a:pPr>
            <a:r>
              <a:rPr lang="en-US" dirty="0"/>
              <a:t>A party may exercise measures in relation to communications within its territory</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Service provider could be compelled where it has some physical infrastructure or equipment in territory even if it is not location of its main operations or headquarters </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A communication is deemed within a territory if one of the communicating parties (human beings or computers) is located in territory or computer through which communication passes is on territory </a:t>
            </a:r>
          </a:p>
        </p:txBody>
      </p:sp>
      <p:sp>
        <p:nvSpPr>
          <p:cNvPr id="12" name="TextBox 7">
            <a:extLst>
              <a:ext uri="{FF2B5EF4-FFF2-40B4-BE49-F238E27FC236}">
                <a16:creationId xmlns:a16="http://schemas.microsoft.com/office/drawing/2014/main" id="{CF663E12-7995-4CD5-8C27-DED9CF241F55}"/>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9914128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t>
            </a:r>
            <a:r>
              <a:rPr lang="en-US" sz="1600" b="1" dirty="0">
                <a:solidFill>
                  <a:srgbClr val="C00000"/>
                </a:solidFill>
              </a:rPr>
              <a:t>adopt legislative and other measures as may be necessary </a:t>
            </a:r>
            <a:r>
              <a:rPr lang="en-US" sz="1600" dirty="0"/>
              <a:t>to ensure the real-time collection or recording of content data on specified communications in its territory through the application of technical means on that territory.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585323"/>
          </a:xfrm>
          <a:prstGeom prst="rect">
            <a:avLst/>
          </a:prstGeom>
        </p:spPr>
        <p:txBody>
          <a:bodyPr wrap="square">
            <a:spAutoFit/>
          </a:bodyPr>
          <a:lstStyle/>
          <a:p>
            <a:pPr marL="342900" indent="-342900" algn="just">
              <a:buFont typeface="Arial" panose="020B0604020202020204" pitchFamily="34" charset="0"/>
              <a:buChar char="•"/>
            </a:pPr>
            <a:r>
              <a:rPr lang="en-US" dirty="0"/>
              <a:t>Some jurisdictions do not allow law enforcement authorities to intercept content data without assistance or at least knowledge of service provider</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Such jurisdictions may adopt other measures such as compelling service providers to provide necessary technical facilities </a:t>
            </a:r>
          </a:p>
        </p:txBody>
      </p:sp>
      <p:sp>
        <p:nvSpPr>
          <p:cNvPr id="12" name="TextBox 7">
            <a:extLst>
              <a:ext uri="{FF2B5EF4-FFF2-40B4-BE49-F238E27FC236}">
                <a16:creationId xmlns:a16="http://schemas.microsoft.com/office/drawing/2014/main" id="{96C2B0E3-41BC-464D-8FBE-4F08A004B87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29516278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adopt legislative and other measures as may be necessary to ensure the real-time collection or recording of content data on specified communications in its territory through the application of technical means on that territory.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a:t>
            </a:r>
            <a:r>
              <a:rPr lang="en-US" sz="1600" b="1" dirty="0">
                <a:solidFill>
                  <a:srgbClr val="C00000"/>
                </a:solidFill>
              </a:rPr>
              <a:t>to oblige a service provider to keep confidential </a:t>
            </a:r>
            <a:r>
              <a:rPr lang="en-US" sz="1600" dirty="0"/>
              <a:t>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subject to Articles 14 and 15.</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4524315"/>
          </a:xfrm>
          <a:prstGeom prst="rect">
            <a:avLst/>
          </a:prstGeom>
        </p:spPr>
        <p:txBody>
          <a:bodyPr wrap="square">
            <a:spAutoFit/>
          </a:bodyPr>
          <a:lstStyle/>
          <a:p>
            <a:pPr marL="285750" indent="-285750" algn="just">
              <a:buFont typeface="Arial" panose="020B0604020202020204" pitchFamily="34" charset="0"/>
              <a:buChar char="•"/>
            </a:pPr>
            <a:r>
              <a:rPr lang="en-US" dirty="0"/>
              <a:t>This power is only effective if undertaken without the knowledge of the persons being investigated</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The communicating parties must not perceive the real-time collection measure being undertaken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It is important that the service providers can be compelled to keep confidential the exercise of any powers</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a:t>This will also relieve the service provider of any contractual or other legal obligations to notify subscribers of the measure</a:t>
            </a:r>
          </a:p>
        </p:txBody>
      </p:sp>
      <p:sp>
        <p:nvSpPr>
          <p:cNvPr id="12" name="TextBox 7">
            <a:extLst>
              <a:ext uri="{FF2B5EF4-FFF2-40B4-BE49-F238E27FC236}">
                <a16:creationId xmlns:a16="http://schemas.microsoft.com/office/drawing/2014/main" id="{0DAB3B12-192C-4272-BFDF-D2DAC02DABB9}"/>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39131054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a:extLst>
              <a:ext uri="{FF2B5EF4-FFF2-40B4-BE49-F238E27FC236}">
                <a16:creationId xmlns:a16="http://schemas.microsoft.com/office/drawing/2014/main" id="{904628E1-1C55-4556-A363-EFD5F6D17A8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a:extLst>
              <a:ext uri="{FF2B5EF4-FFF2-40B4-BE49-F238E27FC236}">
                <a16:creationId xmlns:a16="http://schemas.microsoft.com/office/drawing/2014/main" id="{F8B54D8D-9DF0-4906-A1F7-1DDC178BEF8F}"/>
              </a:ext>
            </a:extLst>
          </p:cNvPr>
          <p:cNvSpPr/>
          <p:nvPr/>
        </p:nvSpPr>
        <p:spPr>
          <a:xfrm>
            <a:off x="95828" y="1196752"/>
            <a:ext cx="4476172" cy="4524315"/>
          </a:xfrm>
          <a:prstGeom prst="rect">
            <a:avLst/>
          </a:prstGeom>
        </p:spPr>
        <p:txBody>
          <a:bodyPr wrap="square">
            <a:spAutoFit/>
          </a:bodyPr>
          <a:lstStyle/>
          <a:p>
            <a:pPr marL="342900" indent="-342900" algn="just">
              <a:buFont typeface="+mj-lt"/>
              <a:buAutoNum type="arabicPeriod" startAt="2"/>
            </a:pPr>
            <a:r>
              <a:rPr lang="en-US" sz="1600" dirty="0"/>
              <a:t>Where a Party, due to the established principles of its domestic legal system, cannot adopt the measures referred to in paragraph 1.a, it may instead adopt legislative and other measures as may be necessary to ensure the real-time collection or recording of content data on specified communications in its territory through the application of technical means on that territory.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Each Party shall adopt such legislative and other measures as may be necessary to oblige a service provider to keep confidential the fact of the execution of any power provided for in this article and any information relating to it. </a:t>
            </a:r>
          </a:p>
          <a:p>
            <a:pPr marL="342900" indent="-342900" algn="just">
              <a:buFont typeface="+mj-lt"/>
              <a:buAutoNum type="arabicPeriod" startAt="2"/>
            </a:pPr>
            <a:endParaRPr lang="en-US" sz="1600" dirty="0"/>
          </a:p>
          <a:p>
            <a:pPr marL="342900" indent="-342900" algn="just">
              <a:buFont typeface="+mj-lt"/>
              <a:buAutoNum type="arabicPeriod" startAt="2"/>
            </a:pPr>
            <a:r>
              <a:rPr lang="en-US" sz="1600" dirty="0"/>
              <a:t>The powers and procedures referred to in this article shall be </a:t>
            </a:r>
            <a:r>
              <a:rPr lang="en-US" sz="1600" b="1" dirty="0">
                <a:solidFill>
                  <a:srgbClr val="C00000"/>
                </a:solidFill>
              </a:rPr>
              <a:t>subject to Articles 14 and 15</a:t>
            </a:r>
            <a:r>
              <a:rPr lang="en-US" sz="1600" dirty="0"/>
              <a:t>.</a:t>
            </a:r>
          </a:p>
        </p:txBody>
      </p:sp>
      <p:sp>
        <p:nvSpPr>
          <p:cNvPr id="4" name="Rectangle 3">
            <a:extLst>
              <a:ext uri="{FF2B5EF4-FFF2-40B4-BE49-F238E27FC236}">
                <a16:creationId xmlns:a16="http://schemas.microsoft.com/office/drawing/2014/main" id="{C1A334B7-575A-4128-BADC-26AB92EBDECB}"/>
              </a:ext>
            </a:extLst>
          </p:cNvPr>
          <p:cNvSpPr/>
          <p:nvPr/>
        </p:nvSpPr>
        <p:spPr>
          <a:xfrm>
            <a:off x="4606954" y="1196752"/>
            <a:ext cx="4414945" cy="2031325"/>
          </a:xfrm>
          <a:prstGeom prst="rect">
            <a:avLst/>
          </a:prstGeom>
        </p:spPr>
        <p:txBody>
          <a:bodyPr wrap="square">
            <a:spAutoFit/>
          </a:bodyPr>
          <a:lstStyle/>
          <a:p>
            <a:pPr marL="342900" indent="-342900" algn="just">
              <a:buFont typeface="Arial" panose="020B0604020202020204" pitchFamily="34" charset="0"/>
              <a:buChar char="•"/>
            </a:pPr>
            <a:r>
              <a:rPr lang="en-US" dirty="0"/>
              <a:t>There are high privacy interests associated with content data</a:t>
            </a:r>
          </a:p>
          <a:p>
            <a:pPr marL="342900" indent="-342900" algn="just">
              <a:buFont typeface="Arial" panose="020B0604020202020204" pitchFamily="34" charset="0"/>
              <a:buChar char="•"/>
            </a:pPr>
            <a:endParaRPr lang="en-US" dirty="0"/>
          </a:p>
          <a:p>
            <a:pPr marL="342900" indent="-342900" algn="just">
              <a:buFont typeface="Arial" panose="020B0604020202020204" pitchFamily="34" charset="0"/>
              <a:buChar char="•"/>
            </a:pPr>
            <a:r>
              <a:rPr lang="en-US" dirty="0"/>
              <a:t>The conditions and safeguards for interception of content data are usually more stringent than real-time collection of traffic data </a:t>
            </a:r>
          </a:p>
        </p:txBody>
      </p:sp>
      <p:sp>
        <p:nvSpPr>
          <p:cNvPr id="12" name="TextBox 7">
            <a:extLst>
              <a:ext uri="{FF2B5EF4-FFF2-40B4-BE49-F238E27FC236}">
                <a16:creationId xmlns:a16="http://schemas.microsoft.com/office/drawing/2014/main" id="{563A2997-E35E-49F6-AF7A-9D7C029C94F2}"/>
              </a:ext>
            </a:extLst>
          </p:cNvPr>
          <p:cNvSpPr txBox="1">
            <a:spLocks noChangeArrowheads="1"/>
          </p:cNvSpPr>
          <p:nvPr/>
        </p:nvSpPr>
        <p:spPr bwMode="auto">
          <a:xfrm>
            <a:off x="1403350" y="260648"/>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000" dirty="0">
                <a:solidFill>
                  <a:schemeClr val="bg1"/>
                </a:solidFill>
                <a:latin typeface="Verdana" panose="020B0604030504040204" pitchFamily="34" charset="0"/>
                <a:ea typeface="Verdana" panose="020B0604030504040204" pitchFamily="34" charset="0"/>
                <a:cs typeface="Verdana" charset="0"/>
              </a:rPr>
              <a:t>Interception of content data </a:t>
            </a:r>
          </a:p>
        </p:txBody>
      </p:sp>
    </p:spTree>
    <p:extLst>
      <p:ext uri="{BB962C8B-B14F-4D97-AF65-F5344CB8AC3E}">
        <p14:creationId xmlns:p14="http://schemas.microsoft.com/office/powerpoint/2010/main" val="2126881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6">
            <a:extLst>
              <a:ext uri="{FF2B5EF4-FFF2-40B4-BE49-F238E27FC236}">
                <a16:creationId xmlns:a16="http://schemas.microsoft.com/office/drawing/2014/main" id="{4F24AB61-97C5-42B0-A182-0BEC9F6E843D}"/>
              </a:ext>
            </a:extLst>
          </p:cNvPr>
          <p:cNvSpPr/>
          <p:nvPr/>
        </p:nvSpPr>
        <p:spPr>
          <a:xfrm>
            <a:off x="2011680" y="62977"/>
            <a:ext cx="71323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dirty="0">
                <a:latin typeface="Verdana" panose="020B0604030504040204" pitchFamily="34" charset="0"/>
                <a:ea typeface="Verdana" panose="020B0604030504040204" pitchFamily="34" charset="0"/>
                <a:cs typeface="ＭＳ Ｐゴシック" charset="0"/>
              </a:rPr>
              <a:t>Poll question</a:t>
            </a:r>
            <a:endParaRPr lang="en-GB" sz="3200" dirty="0">
              <a:latin typeface="Verdana" panose="020B0604030504040204" pitchFamily="34" charset="0"/>
              <a:ea typeface="Verdana" panose="020B0604030504040204" pitchFamily="34" charset="0"/>
            </a:endParaRPr>
          </a:p>
        </p:txBody>
      </p:sp>
      <p:sp>
        <p:nvSpPr>
          <p:cNvPr id="8" name="TextBox 7">
            <a:extLst>
              <a:ext uri="{FF2B5EF4-FFF2-40B4-BE49-F238E27FC236}">
                <a16:creationId xmlns:a16="http://schemas.microsoft.com/office/drawing/2014/main" id="{CF4A5A40-4F3B-49B6-9081-1646BBF20341}"/>
              </a:ext>
            </a:extLst>
          </p:cNvPr>
          <p:cNvSpPr txBox="1"/>
          <p:nvPr/>
        </p:nvSpPr>
        <p:spPr>
          <a:xfrm>
            <a:off x="556983" y="1289515"/>
            <a:ext cx="8030033" cy="1938992"/>
          </a:xfrm>
          <a:prstGeom prst="rect">
            <a:avLst/>
          </a:prstGeom>
          <a:solidFill>
            <a:srgbClr val="BDD8F3"/>
          </a:solidFill>
        </p:spPr>
        <p:txBody>
          <a:bodyPr wrap="square" rtlCol="0">
            <a:spAutoFit/>
          </a:bodyPr>
          <a:lstStyle/>
          <a:p>
            <a:pPr algn="just"/>
            <a:r>
              <a:rPr lang="en-US" sz="2400" dirty="0">
                <a:solidFill>
                  <a:schemeClr val="tx1">
                    <a:lumMod val="65000"/>
                    <a:lumOff val="35000"/>
                  </a:schemeClr>
                </a:solidFill>
                <a:latin typeface="+mj-lt"/>
              </a:rPr>
              <a:t>You receive a request for issue a warrant for interception for a case related to theft. The offence carries 6-month maximum imprisonment. </a:t>
            </a:r>
          </a:p>
          <a:p>
            <a:pPr algn="ctr"/>
            <a:r>
              <a:rPr lang="en-US" sz="2400" dirty="0">
                <a:solidFill>
                  <a:schemeClr val="tx1">
                    <a:lumMod val="65000"/>
                    <a:lumOff val="35000"/>
                  </a:schemeClr>
                </a:solidFill>
                <a:latin typeface="+mj-lt"/>
              </a:rPr>
              <a:t>Would this be a valid use of interception powers under the Budapest Convention? </a:t>
            </a:r>
          </a:p>
        </p:txBody>
      </p:sp>
      <p:sp>
        <p:nvSpPr>
          <p:cNvPr id="9" name="TextBox 8">
            <a:extLst>
              <a:ext uri="{FF2B5EF4-FFF2-40B4-BE49-F238E27FC236}">
                <a16:creationId xmlns:a16="http://schemas.microsoft.com/office/drawing/2014/main" id="{08ECDF7C-815B-41D8-B138-D5734008F203}"/>
              </a:ext>
            </a:extLst>
          </p:cNvPr>
          <p:cNvSpPr txBox="1"/>
          <p:nvPr/>
        </p:nvSpPr>
        <p:spPr>
          <a:xfrm>
            <a:off x="556984" y="5271219"/>
            <a:ext cx="8030032" cy="830997"/>
          </a:xfrm>
          <a:prstGeom prst="rect">
            <a:avLst/>
          </a:prstGeom>
          <a:solidFill>
            <a:schemeClr val="tx1">
              <a:lumMod val="65000"/>
              <a:lumOff val="35000"/>
            </a:schemeClr>
          </a:solidFill>
        </p:spPr>
        <p:txBody>
          <a:bodyPr wrap="square" rtlCol="0">
            <a:spAutoFit/>
          </a:bodyPr>
          <a:lstStyle/>
          <a:p>
            <a:pPr algn="ctr"/>
            <a:r>
              <a:rPr lang="en-GB" sz="2400" dirty="0">
                <a:solidFill>
                  <a:schemeClr val="bg1"/>
                </a:solidFill>
                <a:latin typeface="+mj-lt"/>
              </a:rPr>
              <a:t>The correct answer is B </a:t>
            </a:r>
            <a:r>
              <a:rPr lang="en-US" sz="2400" dirty="0">
                <a:solidFill>
                  <a:schemeClr val="bg1"/>
                </a:solidFill>
                <a:latin typeface="+mj-lt"/>
              </a:rPr>
              <a:t>(the interception of content data may only be exercised in relation to serious offences)</a:t>
            </a:r>
          </a:p>
        </p:txBody>
      </p:sp>
      <p:sp>
        <p:nvSpPr>
          <p:cNvPr id="10" name="TextBox 9">
            <a:extLst>
              <a:ext uri="{FF2B5EF4-FFF2-40B4-BE49-F238E27FC236}">
                <a16:creationId xmlns:a16="http://schemas.microsoft.com/office/drawing/2014/main" id="{A5BF146C-DBC3-44BF-AA98-DDEC334987B8}"/>
              </a:ext>
            </a:extLst>
          </p:cNvPr>
          <p:cNvSpPr txBox="1"/>
          <p:nvPr/>
        </p:nvSpPr>
        <p:spPr>
          <a:xfrm>
            <a:off x="556984" y="3396609"/>
            <a:ext cx="8030032" cy="830997"/>
          </a:xfrm>
          <a:prstGeom prst="rect">
            <a:avLst/>
          </a:prstGeom>
          <a:solidFill>
            <a:srgbClr val="F08A34"/>
          </a:solidFill>
        </p:spPr>
        <p:txBody>
          <a:bodyPr wrap="square" rtlCol="0">
            <a:spAutoFit/>
          </a:bodyPr>
          <a:lstStyle/>
          <a:p>
            <a:pPr marL="1828800" lvl="3" indent="-457200">
              <a:buAutoNum type="alphaUcPeriod"/>
            </a:pPr>
            <a:r>
              <a:rPr lang="en-GB" sz="2400" dirty="0">
                <a:solidFill>
                  <a:schemeClr val="bg1"/>
                </a:solidFill>
                <a:latin typeface="+mj-lt"/>
              </a:rPr>
              <a:t>YES</a:t>
            </a:r>
          </a:p>
          <a:p>
            <a:pPr marL="1828800" lvl="3" indent="-457200">
              <a:buAutoNum type="alphaUcPeriod"/>
            </a:pPr>
            <a:r>
              <a:rPr lang="en-US" sz="2400" dirty="0">
                <a:solidFill>
                  <a:schemeClr val="bg1"/>
                </a:solidFill>
                <a:latin typeface="+mj-lt"/>
              </a:rPr>
              <a:t>NO</a:t>
            </a:r>
          </a:p>
        </p:txBody>
      </p:sp>
    </p:spTree>
    <p:extLst>
      <p:ext uri="{BB962C8B-B14F-4D97-AF65-F5344CB8AC3E}">
        <p14:creationId xmlns:p14="http://schemas.microsoft.com/office/powerpoint/2010/main" val="120820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id="{5634059B-4894-499F-9F52-34CBBC7D316D}"/>
              </a:ext>
            </a:extLst>
          </p:cNvPr>
          <p:cNvSpPr txBox="1">
            <a:spLocks/>
          </p:cNvSpPr>
          <p:nvPr/>
        </p:nvSpPr>
        <p:spPr bwMode="auto">
          <a:xfrm>
            <a:off x="312057" y="1339037"/>
            <a:ext cx="8519885" cy="49486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Jurisdiction</a:t>
            </a:r>
          </a:p>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(Article 22 – Budapest Convention)</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en-GB" altLang="sr-Latn-RS" sz="2800" i="1" dirty="0">
                <a:ea typeface="ＭＳ Ｐゴシック" pitchFamily="34" charset="-128"/>
              </a:rPr>
              <a:t>Provides guidelines for establishing jurisdiction over offences</a:t>
            </a:r>
          </a:p>
          <a:p>
            <a:pPr algn="ctr" eaLnBrk="1" hangingPunct="1">
              <a:lnSpc>
                <a:spcPct val="80000"/>
              </a:lnSpc>
              <a:spcBef>
                <a:spcPts val="600"/>
              </a:spcBef>
              <a:spcAft>
                <a:spcPts val="1200"/>
              </a:spcAft>
              <a:defRPr/>
            </a:pPr>
            <a:r>
              <a:rPr lang="en-GB" altLang="sr-Latn-RS" sz="2800" i="1" dirty="0">
                <a:ea typeface="ＭＳ Ｐゴシック" pitchFamily="34" charset="-128"/>
              </a:rPr>
              <a:t>Principles of territoriality and nationality outlined</a:t>
            </a:r>
          </a:p>
          <a:p>
            <a:pPr algn="ctr" eaLnBrk="1" hangingPunct="1">
              <a:lnSpc>
                <a:spcPct val="80000"/>
              </a:lnSpc>
              <a:spcBef>
                <a:spcPts val="600"/>
              </a:spcBef>
              <a:spcAft>
                <a:spcPts val="1200"/>
              </a:spcAft>
              <a:defRPr/>
            </a:pPr>
            <a:r>
              <a:rPr lang="en-GB" altLang="sr-Latn-RS" sz="2800" i="1" dirty="0">
                <a:ea typeface="ＭＳ Ｐゴシック" pitchFamily="34" charset="-128"/>
              </a:rPr>
              <a:t>Consultative processes where two states have concurrent jurisdiction</a:t>
            </a:r>
          </a:p>
        </p:txBody>
      </p:sp>
    </p:spTree>
    <p:extLst>
      <p:ext uri="{BB962C8B-B14F-4D97-AF65-F5344CB8AC3E}">
        <p14:creationId xmlns:p14="http://schemas.microsoft.com/office/powerpoint/2010/main" val="7877722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78925"/>
            <a:ext cx="4298867" cy="5509200"/>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to establish jurisdiction over any offence established in accordance with Articles 2 through 11 of this Convention, when the offence is committed: </a:t>
            </a:r>
          </a:p>
          <a:p>
            <a:pPr marL="800100" lvl="1" indent="-342900" algn="just">
              <a:buFont typeface="+mj-lt"/>
              <a:buAutoNum type="alphaLcPeriod"/>
            </a:pPr>
            <a:r>
              <a:rPr lang="en-US" sz="1600" dirty="0"/>
              <a:t> </a:t>
            </a:r>
            <a:r>
              <a:rPr lang="en-US" sz="1600" b="1" dirty="0">
                <a:solidFill>
                  <a:srgbClr val="C00000"/>
                </a:solidFill>
              </a:rPr>
              <a:t>in its territory</a:t>
            </a:r>
            <a:r>
              <a:rPr lang="en-US" sz="1600" dirty="0"/>
              <a:t>; or </a:t>
            </a:r>
          </a:p>
          <a:p>
            <a:pPr marL="800100" lvl="1" indent="-342900" algn="just">
              <a:buFont typeface="+mj-lt"/>
              <a:buAutoNum type="alphaLcPeriod"/>
            </a:pPr>
            <a:r>
              <a:rPr lang="en-US" sz="1600" dirty="0"/>
              <a:t>on board a ship flying the flag of that Party; or </a:t>
            </a:r>
          </a:p>
          <a:p>
            <a:pPr marL="800100" lvl="1" indent="-342900" algn="just">
              <a:buFont typeface="+mj-lt"/>
              <a:buAutoNum type="alphaLcPeriod"/>
            </a:pPr>
            <a:r>
              <a:rPr lang="en-US" sz="1600" dirty="0"/>
              <a:t>on board an aircraft registered under the laws of that Party; or </a:t>
            </a:r>
          </a:p>
          <a:p>
            <a:pPr marL="800100" lvl="1" indent="-342900" algn="just">
              <a:buFont typeface="+mj-lt"/>
              <a:buAutoNum type="alphaLcPeriod"/>
            </a:pPr>
            <a:r>
              <a:rPr lang="en-US" sz="1600" dirty="0"/>
              <a:t>by one of its nationals, if the offence is punishable under criminal law where it was committed or if the offence is committed outside the territorial jurisdiction of any State. </a:t>
            </a:r>
          </a:p>
          <a:p>
            <a:pPr marL="342900" indent="-342900" algn="just">
              <a:buFont typeface="+mj-lt"/>
              <a:buAutoNum type="arabicPeriod"/>
            </a:pPr>
            <a:endParaRPr lang="en-US" sz="1600" dirty="0"/>
          </a:p>
          <a:p>
            <a:pPr marL="342900" indent="-342900" algn="just">
              <a:buFont typeface="+mj-lt"/>
              <a:buAutoNum type="arabicPeriod"/>
            </a:pPr>
            <a:r>
              <a:rPr lang="en-US" sz="1600" dirty="0"/>
              <a:t>Each Party may reserve the right not to apply or to apply only in specific cases or conditions the jurisdiction rules laid down in paragraphs 1.b through 1.d of this article or any part thereof.</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078925"/>
            <a:ext cx="4465355" cy="3262432"/>
          </a:xfrm>
          <a:prstGeom prst="rect">
            <a:avLst/>
          </a:prstGeom>
        </p:spPr>
        <p:txBody>
          <a:bodyPr wrap="square">
            <a:spAutoFit/>
          </a:bodyPr>
          <a:lstStyle/>
          <a:p>
            <a:pPr marL="342900" indent="-342900" algn="just">
              <a:buFont typeface="Arial" panose="020B0604020202020204" pitchFamily="34" charset="0"/>
              <a:buChar char="•"/>
            </a:pPr>
            <a:r>
              <a:rPr lang="en-GB" dirty="0"/>
              <a:t>Based upon principle of territoriality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en-GB" dirty="0"/>
              <a:t>Requires each party to punish the commission of crimes within its territory </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en-GB" dirty="0"/>
              <a:t>Territorial jurisdiction can be asserted if, for example:</a:t>
            </a:r>
          </a:p>
          <a:p>
            <a:pPr marL="800100" lvl="1" indent="-342900" algn="just">
              <a:buFont typeface="Calibri" panose="020F0502020204030204" pitchFamily="34" charset="0"/>
              <a:buChar char="‐"/>
            </a:pPr>
            <a:r>
              <a:rPr lang="en-GB" sz="1600" dirty="0"/>
              <a:t>Both the person attacking a computer system and victim computer system are located within territory</a:t>
            </a:r>
          </a:p>
          <a:p>
            <a:pPr marL="800100" lvl="1" indent="-342900" algn="just">
              <a:buFont typeface="Calibri" panose="020F0502020204030204" pitchFamily="34" charset="0"/>
              <a:buChar char="‐"/>
            </a:pPr>
            <a:r>
              <a:rPr lang="en-GB" sz="1600" dirty="0"/>
              <a:t>The victim computer system is located within territory but the attacker is not</a:t>
            </a:r>
          </a:p>
        </p:txBody>
      </p:sp>
      <p:sp>
        <p:nvSpPr>
          <p:cNvPr id="12" name="TextBox 7">
            <a:extLst>
              <a:ext uri="{FF2B5EF4-FFF2-40B4-BE49-F238E27FC236}">
                <a16:creationId xmlns:a16="http://schemas.microsoft.com/office/drawing/2014/main" id="{0B3BF641-E1A4-4005-989C-3B68B988DD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16449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p:txBody>
          <a:bodyPr/>
          <a:lstStyle/>
          <a:p>
            <a:r>
              <a:rPr lang="en-US" dirty="0">
                <a:latin typeface="+mn-lt"/>
              </a:rPr>
              <a:t>SEARCH AND SEIZURE of stored computer data</a:t>
            </a:r>
            <a:endParaRPr lang="en-GB" dirty="0">
              <a:latin typeface="+mn-lt"/>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en-US" dirty="0"/>
              <a:t>Procedural Powers under the Budapest Convention (Part 2)</a:t>
            </a: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Section 1</a:t>
            </a:r>
            <a:endParaRPr lang="en-GB" sz="2000" dirty="0">
              <a:solidFill>
                <a:schemeClr val="bg1"/>
              </a:solidFill>
              <a:latin typeface="Verdana" charset="0"/>
              <a:cs typeface="Verdana" charset="0"/>
            </a:endParaRPr>
          </a:p>
        </p:txBody>
      </p:sp>
      <p:sp>
        <p:nvSpPr>
          <p:cNvPr id="12" name="Slide Number Placeholder 4">
            <a:extLst>
              <a:ext uri="{FF2B5EF4-FFF2-40B4-BE49-F238E27FC236}">
                <a16:creationId xmlns:a16="http://schemas.microsoft.com/office/drawing/2014/main" id="{4120CC53-4CBC-4E13-B00B-B6842626CCD1}"/>
              </a:ext>
            </a:extLst>
          </p:cNvPr>
          <p:cNvSpPr txBox="1">
            <a:spLocks/>
          </p:cNvSpPr>
          <p:nvPr/>
        </p:nvSpPr>
        <p:spPr>
          <a:xfrm>
            <a:off x="7086600" y="6588125"/>
            <a:ext cx="2057400" cy="285810"/>
          </a:xfr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49C04F3A-82BD-4011-AADB-1F79FD7DF4BC}" type="slidenum">
              <a:rPr lang="en-GB" sz="900" b="1" smtClean="0">
                <a:solidFill>
                  <a:schemeClr val="bg1"/>
                </a:solidFill>
                <a:latin typeface="Verdana" panose="020B0604030504040204" pitchFamily="34" charset="0"/>
                <a:ea typeface="Verdana" panose="020B0604030504040204" pitchFamily="34" charset="0"/>
              </a:rPr>
              <a:pPr algn="r"/>
              <a:t>5</a:t>
            </a:fld>
            <a:endParaRPr lang="en-GB" sz="800" b="1"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094083"/>
            <a:ext cx="4298867" cy="5509200"/>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to establish jurisdiction over any offence established in accordance with Articles 2 through 11 of this Convention, when the offence is committed: </a:t>
            </a:r>
          </a:p>
          <a:p>
            <a:pPr marL="800100" lvl="1" indent="-342900" algn="just">
              <a:buFont typeface="+mj-lt"/>
              <a:buAutoNum type="alphaLcPeriod"/>
            </a:pPr>
            <a:r>
              <a:rPr lang="en-US" sz="1600" dirty="0"/>
              <a:t>in its territory; or </a:t>
            </a:r>
          </a:p>
          <a:p>
            <a:pPr marL="800100" lvl="1" indent="-342900" algn="just">
              <a:buFont typeface="+mj-lt"/>
              <a:buAutoNum type="alphaLcPeriod"/>
            </a:pPr>
            <a:r>
              <a:rPr lang="en-US" sz="1600" dirty="0"/>
              <a:t>on board a </a:t>
            </a:r>
            <a:r>
              <a:rPr lang="en-US" sz="1600" b="1" dirty="0">
                <a:solidFill>
                  <a:srgbClr val="C00000"/>
                </a:solidFill>
              </a:rPr>
              <a:t>ship flying the flag</a:t>
            </a:r>
            <a:r>
              <a:rPr lang="en-US" sz="1600" dirty="0">
                <a:solidFill>
                  <a:srgbClr val="C00000"/>
                </a:solidFill>
              </a:rPr>
              <a:t> </a:t>
            </a:r>
            <a:r>
              <a:rPr lang="en-US" sz="1600" dirty="0"/>
              <a:t>of that Party; or </a:t>
            </a:r>
          </a:p>
          <a:p>
            <a:pPr marL="800100" lvl="1" indent="-342900" algn="just">
              <a:buFont typeface="+mj-lt"/>
              <a:buAutoNum type="alphaLcPeriod"/>
            </a:pPr>
            <a:r>
              <a:rPr lang="en-US" sz="1600" dirty="0"/>
              <a:t>on board an </a:t>
            </a:r>
            <a:r>
              <a:rPr lang="en-US" sz="1600" b="1" dirty="0">
                <a:solidFill>
                  <a:srgbClr val="C00000"/>
                </a:solidFill>
              </a:rPr>
              <a:t>aircraft registered under the laws</a:t>
            </a:r>
            <a:r>
              <a:rPr lang="en-US" sz="1600" dirty="0">
                <a:solidFill>
                  <a:srgbClr val="C00000"/>
                </a:solidFill>
              </a:rPr>
              <a:t> </a:t>
            </a:r>
            <a:r>
              <a:rPr lang="en-US" sz="1600" dirty="0"/>
              <a:t>of that Party; or </a:t>
            </a:r>
          </a:p>
          <a:p>
            <a:pPr marL="800100" lvl="1" indent="-342900" algn="just">
              <a:buFont typeface="+mj-lt"/>
              <a:buAutoNum type="alphaLcPeriod"/>
            </a:pPr>
            <a:r>
              <a:rPr lang="en-US" sz="1600" dirty="0"/>
              <a:t>by one of its nationals, if the offence is punishable under criminal law where it was committed or if the offence is committed outside the territorial jurisdiction of any State. </a:t>
            </a:r>
          </a:p>
          <a:p>
            <a:pPr marL="342900" indent="-342900" algn="just">
              <a:buFont typeface="+mj-lt"/>
              <a:buAutoNum type="arabicPeriod"/>
            </a:pPr>
            <a:endParaRPr lang="en-US" sz="1600" dirty="0"/>
          </a:p>
          <a:p>
            <a:pPr marL="342900" indent="-342900" algn="just">
              <a:buFont typeface="+mj-lt"/>
              <a:buAutoNum type="arabicPeriod"/>
            </a:pPr>
            <a:r>
              <a:rPr lang="en-US" sz="1600" dirty="0"/>
              <a:t>Each Party may reserve the right not to apply or to apply only in specific cases or conditions the jurisdiction rules laid down in paragraphs 1.b through 1.d of this article or any part thereof.</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094083"/>
            <a:ext cx="4465355" cy="3477875"/>
          </a:xfrm>
          <a:prstGeom prst="rect">
            <a:avLst/>
          </a:prstGeom>
        </p:spPr>
        <p:txBody>
          <a:bodyPr wrap="square">
            <a:spAutoFit/>
          </a:bodyPr>
          <a:lstStyle/>
          <a:p>
            <a:pPr marL="342900" indent="-342900" algn="just">
              <a:buFont typeface="Arial" panose="020B0604020202020204" pitchFamily="34" charset="0"/>
              <a:buChar char="•"/>
            </a:pPr>
            <a:r>
              <a:rPr lang="en-GB" sz="2000" dirty="0"/>
              <a:t>Variant of principle of territoriality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Many countries have generally asserted jurisdiction over ships flying their flag or aircraft registered under their laws – viewing them as extensions of territory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Useful inclusion where the ship or aircraft is not within territory at the time of commission of offence </a:t>
            </a:r>
          </a:p>
        </p:txBody>
      </p:sp>
      <p:sp>
        <p:nvSpPr>
          <p:cNvPr id="12" name="TextBox 7">
            <a:extLst>
              <a:ext uri="{FF2B5EF4-FFF2-40B4-BE49-F238E27FC236}">
                <a16:creationId xmlns:a16="http://schemas.microsoft.com/office/drawing/2014/main" id="{B8F00032-7A6B-4E98-AF16-C047A405DBB3}"/>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92209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28776"/>
            <a:ext cx="4298867" cy="5509200"/>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to establish jurisdiction over any offence established in accordance with Articles 2 through 11 of this Convention, when the offence is committed: </a:t>
            </a:r>
          </a:p>
          <a:p>
            <a:pPr marL="800100" lvl="1" indent="-342900" algn="just">
              <a:buFont typeface="+mj-lt"/>
              <a:buAutoNum type="alphaLcPeriod"/>
            </a:pPr>
            <a:r>
              <a:rPr lang="en-US" sz="1600" dirty="0"/>
              <a:t>in its territory; or </a:t>
            </a:r>
          </a:p>
          <a:p>
            <a:pPr marL="800100" lvl="1" indent="-342900" algn="just">
              <a:buFont typeface="+mj-lt"/>
              <a:buAutoNum type="alphaLcPeriod"/>
            </a:pPr>
            <a:r>
              <a:rPr lang="en-US" sz="1600" dirty="0"/>
              <a:t>on board a ship flying the flag of that Party; or </a:t>
            </a:r>
          </a:p>
          <a:p>
            <a:pPr marL="800100" lvl="1" indent="-342900" algn="just">
              <a:buFont typeface="+mj-lt"/>
              <a:buAutoNum type="alphaLcPeriod"/>
            </a:pPr>
            <a:r>
              <a:rPr lang="en-US" sz="1600" dirty="0"/>
              <a:t>on board an aircraft registered under the laws of that Party; or </a:t>
            </a:r>
          </a:p>
          <a:p>
            <a:pPr marL="800100" lvl="1" indent="-342900" algn="just">
              <a:buFont typeface="+mj-lt"/>
              <a:buAutoNum type="alphaLcPeriod"/>
            </a:pPr>
            <a:r>
              <a:rPr lang="en-US" sz="1600" dirty="0"/>
              <a:t>by </a:t>
            </a:r>
            <a:r>
              <a:rPr lang="en-US" sz="1600" b="1" dirty="0">
                <a:solidFill>
                  <a:srgbClr val="C00000"/>
                </a:solidFill>
              </a:rPr>
              <a:t>one of its nationals</a:t>
            </a:r>
            <a:r>
              <a:rPr lang="en-US" sz="1600" dirty="0">
                <a:solidFill>
                  <a:srgbClr val="C00000"/>
                </a:solidFill>
              </a:rPr>
              <a:t>, </a:t>
            </a:r>
            <a:r>
              <a:rPr lang="en-US" sz="1600" b="1" dirty="0">
                <a:solidFill>
                  <a:srgbClr val="C00000"/>
                </a:solidFill>
              </a:rPr>
              <a:t>if the offence is punishable</a:t>
            </a:r>
            <a:r>
              <a:rPr lang="en-US" sz="1600" dirty="0">
                <a:solidFill>
                  <a:srgbClr val="C00000"/>
                </a:solidFill>
              </a:rPr>
              <a:t> </a:t>
            </a:r>
            <a:r>
              <a:rPr lang="en-US" sz="1600" dirty="0"/>
              <a:t>under criminal law</a:t>
            </a:r>
            <a:r>
              <a:rPr lang="en-US" sz="1600" b="1" dirty="0">
                <a:solidFill>
                  <a:srgbClr val="FF0000"/>
                </a:solidFill>
              </a:rPr>
              <a:t> </a:t>
            </a:r>
            <a:r>
              <a:rPr lang="en-US" sz="1600" b="1" dirty="0">
                <a:solidFill>
                  <a:srgbClr val="C00000"/>
                </a:solidFill>
              </a:rPr>
              <a:t>where it was committed or</a:t>
            </a:r>
            <a:r>
              <a:rPr lang="en-US" sz="1600" dirty="0">
                <a:solidFill>
                  <a:srgbClr val="C00000"/>
                </a:solidFill>
              </a:rPr>
              <a:t> </a:t>
            </a:r>
            <a:r>
              <a:rPr lang="en-US" sz="1600" dirty="0"/>
              <a:t>if the offence is committed </a:t>
            </a:r>
            <a:r>
              <a:rPr lang="en-US" sz="1600" b="1" dirty="0">
                <a:solidFill>
                  <a:srgbClr val="C00000"/>
                </a:solidFill>
              </a:rPr>
              <a:t>outside the territorial jurisdiction of any State</a:t>
            </a:r>
            <a:r>
              <a:rPr lang="en-US" sz="1600" dirty="0"/>
              <a:t>. </a:t>
            </a:r>
          </a:p>
          <a:p>
            <a:pPr marL="342900" indent="-342900" algn="just">
              <a:buFont typeface="+mj-lt"/>
              <a:buAutoNum type="arabicPeriod"/>
            </a:pPr>
            <a:endParaRPr lang="en-US" sz="1600" dirty="0"/>
          </a:p>
          <a:p>
            <a:pPr marL="342900" indent="-342900" algn="just">
              <a:buFont typeface="+mj-lt"/>
              <a:buAutoNum type="arabicPeriod"/>
            </a:pPr>
            <a:r>
              <a:rPr lang="en-US" sz="1600" dirty="0"/>
              <a:t>Each Party may reserve the right not to apply or to apply only in specific cases or conditions the jurisdiction rules laid down in paragraphs 1.b through 1.d of this article or any part thereof.</a:t>
            </a:r>
          </a:p>
        </p:txBody>
      </p:sp>
      <p:sp>
        <p:nvSpPr>
          <p:cNvPr id="6" name="Rectangle 5">
            <a:extLst>
              <a:ext uri="{FF2B5EF4-FFF2-40B4-BE49-F238E27FC236}">
                <a16:creationId xmlns:a16="http://schemas.microsoft.com/office/drawing/2014/main" id="{524B6456-681F-2F44-A01A-AD3514E81BD2}"/>
              </a:ext>
            </a:extLst>
          </p:cNvPr>
          <p:cNvSpPr/>
          <p:nvPr/>
        </p:nvSpPr>
        <p:spPr>
          <a:xfrm>
            <a:off x="4541957" y="1128776"/>
            <a:ext cx="4465355" cy="4093428"/>
          </a:xfrm>
          <a:prstGeom prst="rect">
            <a:avLst/>
          </a:prstGeom>
        </p:spPr>
        <p:txBody>
          <a:bodyPr wrap="square">
            <a:spAutoFit/>
          </a:bodyPr>
          <a:lstStyle/>
          <a:p>
            <a:pPr marL="342900" indent="-342900" algn="just">
              <a:buFont typeface="Arial" panose="020B0604020202020204" pitchFamily="34" charset="0"/>
              <a:buChar char="•"/>
            </a:pPr>
            <a:r>
              <a:rPr lang="en-GB" sz="2000" dirty="0"/>
              <a:t>Based upon principle of nationality adopted by many civil countries</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Requires nationals of a state to comply with its laws even when outside its territory</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This principle would only be applicable if the conduct is:</a:t>
            </a:r>
          </a:p>
          <a:p>
            <a:pPr marL="800100" lvl="1" indent="-342900" algn="just">
              <a:buFont typeface="Calibri" panose="020F0502020204030204" pitchFamily="34" charset="0"/>
              <a:buChar char="‐"/>
            </a:pPr>
            <a:r>
              <a:rPr lang="en-GB" dirty="0"/>
              <a:t>also an offence in the territory in which it was committed </a:t>
            </a:r>
          </a:p>
          <a:p>
            <a:pPr marL="800100" lvl="1" indent="-342900" algn="just">
              <a:buFont typeface="Calibri" panose="020F0502020204030204" pitchFamily="34" charset="0"/>
              <a:buChar char="‐"/>
            </a:pPr>
            <a:r>
              <a:rPr lang="en-GB" dirty="0"/>
              <a:t>not committed in the territorial jurisdiction of another state </a:t>
            </a:r>
          </a:p>
        </p:txBody>
      </p:sp>
      <p:sp>
        <p:nvSpPr>
          <p:cNvPr id="12" name="TextBox 7">
            <a:extLst>
              <a:ext uri="{FF2B5EF4-FFF2-40B4-BE49-F238E27FC236}">
                <a16:creationId xmlns:a16="http://schemas.microsoft.com/office/drawing/2014/main" id="{792417BA-DC5A-42C5-9271-07C9E2B429B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59628479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4121" y="1150005"/>
            <a:ext cx="4298867" cy="5509200"/>
          </a:xfrm>
          <a:prstGeom prst="rect">
            <a:avLst/>
          </a:prstGeom>
        </p:spPr>
        <p:txBody>
          <a:bodyPr wrap="square">
            <a:spAutoFit/>
          </a:bodyPr>
          <a:lstStyle/>
          <a:p>
            <a:pPr marL="342900" indent="-342900" algn="just">
              <a:buFont typeface="+mj-lt"/>
              <a:buAutoNum type="arabicPeriod"/>
            </a:pPr>
            <a:r>
              <a:rPr lang="en-US" sz="1600" dirty="0"/>
              <a:t>Each Party shall adopt such legislative and other measures as may be necessary to establish jurisdiction over any offence established in accordance with Articles 2 through 11 of this Convention, when the offence is committed: </a:t>
            </a:r>
          </a:p>
          <a:p>
            <a:pPr marL="800100" lvl="1" indent="-342900" algn="just">
              <a:buFont typeface="+mj-lt"/>
              <a:buAutoNum type="alphaLcPeriod"/>
            </a:pPr>
            <a:r>
              <a:rPr lang="en-US" sz="1600" dirty="0"/>
              <a:t>in its territory; or </a:t>
            </a:r>
          </a:p>
          <a:p>
            <a:pPr marL="800100" lvl="1" indent="-342900" algn="just">
              <a:buFont typeface="+mj-lt"/>
              <a:buAutoNum type="alphaLcPeriod"/>
            </a:pPr>
            <a:r>
              <a:rPr lang="en-US" sz="1600" dirty="0"/>
              <a:t>on board a ship flying the flag of that Party; or </a:t>
            </a:r>
          </a:p>
          <a:p>
            <a:pPr marL="800100" lvl="1" indent="-342900" algn="just">
              <a:buFont typeface="+mj-lt"/>
              <a:buAutoNum type="alphaLcPeriod"/>
            </a:pPr>
            <a:r>
              <a:rPr lang="en-US" sz="1600" dirty="0"/>
              <a:t>on board an aircraft registered under the laws of that Party; or </a:t>
            </a:r>
          </a:p>
          <a:p>
            <a:pPr marL="800100" lvl="1" indent="-342900" algn="just">
              <a:buFont typeface="+mj-lt"/>
              <a:buAutoNum type="alphaLcPeriod"/>
            </a:pPr>
            <a:r>
              <a:rPr lang="en-US" sz="1600" dirty="0"/>
              <a:t>by one of its nationals, if the offence is punishable under criminal law where it was committed or if the offence is committed outside the territorial jurisdiction of any State. </a:t>
            </a:r>
          </a:p>
          <a:p>
            <a:pPr marL="342900" indent="-342900" algn="just">
              <a:buFont typeface="+mj-lt"/>
              <a:buAutoNum type="arabicPeriod"/>
            </a:pPr>
            <a:endParaRPr lang="en-US" sz="1600" dirty="0"/>
          </a:p>
          <a:p>
            <a:pPr marL="342900" indent="-342900" algn="just">
              <a:buFont typeface="+mj-lt"/>
              <a:buAutoNum type="arabicPeriod"/>
            </a:pPr>
            <a:r>
              <a:rPr lang="en-US" sz="1600" dirty="0"/>
              <a:t>Each Party may reserve the </a:t>
            </a:r>
            <a:r>
              <a:rPr lang="en-US" sz="1600" b="1" dirty="0">
                <a:solidFill>
                  <a:srgbClr val="C00000"/>
                </a:solidFill>
              </a:rPr>
              <a:t>right not to apply or to apply only in specific cases or conditions the jurisdiction rules laid down in paragraphs 1.b through 1.d</a:t>
            </a:r>
            <a:r>
              <a:rPr lang="en-US" sz="1600" dirty="0">
                <a:solidFill>
                  <a:srgbClr val="C00000"/>
                </a:solidFill>
              </a:rPr>
              <a:t> </a:t>
            </a:r>
            <a:r>
              <a:rPr lang="en-US" sz="1600" dirty="0"/>
              <a:t>of this article or any part thereof.</a:t>
            </a:r>
          </a:p>
        </p:txBody>
      </p:sp>
      <p:sp>
        <p:nvSpPr>
          <p:cNvPr id="6" name="Rectangle 5">
            <a:extLst>
              <a:ext uri="{FF2B5EF4-FFF2-40B4-BE49-F238E27FC236}">
                <a16:creationId xmlns:a16="http://schemas.microsoft.com/office/drawing/2014/main" id="{524B6456-681F-2F44-A01A-AD3514E81BD2}"/>
              </a:ext>
            </a:extLst>
          </p:cNvPr>
          <p:cNvSpPr/>
          <p:nvPr/>
        </p:nvSpPr>
        <p:spPr>
          <a:xfrm>
            <a:off x="4544524" y="1150005"/>
            <a:ext cx="4465355" cy="3370153"/>
          </a:xfrm>
          <a:prstGeom prst="rect">
            <a:avLst/>
          </a:prstGeom>
        </p:spPr>
        <p:txBody>
          <a:bodyPr wrap="square">
            <a:spAutoFit/>
          </a:bodyPr>
          <a:lstStyle/>
          <a:p>
            <a:pPr marL="342900" indent="-342900" algn="just">
              <a:buFont typeface="Arial" panose="020B0604020202020204" pitchFamily="34" charset="0"/>
              <a:buChar char="•"/>
            </a:pPr>
            <a:r>
              <a:rPr lang="en-GB" sz="2000" dirty="0"/>
              <a:t>States can choose not to apply, in whole or in part, jurisdiction over offences committed: </a:t>
            </a:r>
          </a:p>
          <a:p>
            <a:pPr marL="742950" lvl="1" indent="-285750" algn="just">
              <a:buFont typeface="Calibri Light" panose="020F0302020204030204" pitchFamily="34" charset="0"/>
              <a:buChar char="‐"/>
            </a:pPr>
            <a:r>
              <a:rPr lang="en-GB" dirty="0"/>
              <a:t>on board a ship flying its flag</a:t>
            </a:r>
          </a:p>
          <a:p>
            <a:pPr marL="742950" lvl="1" indent="-285750" algn="just">
              <a:buFont typeface="Calibri Light" panose="020F0302020204030204" pitchFamily="34" charset="0"/>
              <a:buChar char="‐"/>
            </a:pPr>
            <a:r>
              <a:rPr lang="en-GB" dirty="0"/>
              <a:t>on board an airplane registered under its laws</a:t>
            </a:r>
          </a:p>
          <a:p>
            <a:pPr marL="742950" lvl="1" indent="-285750" algn="just">
              <a:buFont typeface="Calibri Light" panose="020F0302020204030204" pitchFamily="34" charset="0"/>
              <a:buChar char="‐"/>
            </a:pPr>
            <a:r>
              <a:rPr lang="en-GB" dirty="0"/>
              <a:t>by its nationals</a:t>
            </a:r>
          </a:p>
          <a:p>
            <a:pPr marL="342900" indent="-342900" algn="just">
              <a:buFont typeface="Arial" panose="020B0604020202020204" pitchFamily="34" charset="0"/>
              <a:buChar char="•"/>
            </a:pPr>
            <a:endParaRPr lang="en-GB" sz="2100" dirty="0"/>
          </a:p>
          <a:p>
            <a:pPr marL="342900" indent="-342900" algn="just">
              <a:buFont typeface="Arial" panose="020B0604020202020204" pitchFamily="34" charset="0"/>
              <a:buChar char="•"/>
            </a:pPr>
            <a:r>
              <a:rPr lang="en-GB" sz="2000" dirty="0"/>
              <a:t>However, the application of the principle of territoriality under Art.22.1.a is mandatory </a:t>
            </a:r>
          </a:p>
        </p:txBody>
      </p:sp>
      <p:sp>
        <p:nvSpPr>
          <p:cNvPr id="12" name="TextBox 7">
            <a:extLst>
              <a:ext uri="{FF2B5EF4-FFF2-40B4-BE49-F238E27FC236}">
                <a16:creationId xmlns:a16="http://schemas.microsoft.com/office/drawing/2014/main" id="{D6B09DD1-51FA-465F-8AE8-FE1BF5EA68BD}"/>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521100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4298867" cy="5016758"/>
          </a:xfrm>
          <a:prstGeom prst="rect">
            <a:avLst/>
          </a:prstGeom>
        </p:spPr>
        <p:txBody>
          <a:bodyPr wrap="square">
            <a:spAutoFit/>
          </a:bodyPr>
          <a:lstStyle/>
          <a:p>
            <a:pPr marL="342900" indent="-342900" algn="just">
              <a:buFont typeface="+mj-lt"/>
              <a:buAutoNum type="arabicPeriod" startAt="3"/>
            </a:pPr>
            <a:r>
              <a:rPr lang="en-US" sz="1600" dirty="0"/>
              <a:t>Each Party shall adopt such measures as may be necessary to establish jurisdiction over the offences referred to in Article 24, paragraph 1, of this Convention, in cases where an </a:t>
            </a:r>
            <a:r>
              <a:rPr lang="en-US" sz="1600" b="1" dirty="0">
                <a:solidFill>
                  <a:srgbClr val="C00000"/>
                </a:solidFill>
              </a:rPr>
              <a:t>alleged offender is present in its territory and it does not extradite him </a:t>
            </a:r>
            <a:r>
              <a:rPr lang="en-US" sz="1600" dirty="0"/>
              <a:t>or her to another Party, </a:t>
            </a:r>
            <a:r>
              <a:rPr lang="en-US" sz="1600" b="1" dirty="0">
                <a:solidFill>
                  <a:srgbClr val="C00000"/>
                </a:solidFill>
              </a:rPr>
              <a:t>solely on the basis of his or her nationality</a:t>
            </a:r>
            <a:r>
              <a:rPr lang="en-US" sz="1600" dirty="0"/>
              <a:t>, after a request for extradition.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This Convention does not exclude any criminal jurisdiction exercised by a Party in accordance with its domestic law.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When more than one Party claims jurisdiction over an alleged offence established in accordance with this Convention, the Parties involved shall, where appropriate, consult with a view to determining the most appropriate jurisdiction for prosecution.</a:t>
            </a:r>
          </a:p>
        </p:txBody>
      </p:sp>
      <p:sp>
        <p:nvSpPr>
          <p:cNvPr id="6" name="Rectangle 5">
            <a:extLst>
              <a:ext uri="{FF2B5EF4-FFF2-40B4-BE49-F238E27FC236}">
                <a16:creationId xmlns:a16="http://schemas.microsoft.com/office/drawing/2014/main" id="{524B6456-681F-2F44-A01A-AD3514E81BD2}"/>
              </a:ext>
            </a:extLst>
          </p:cNvPr>
          <p:cNvSpPr/>
          <p:nvPr/>
        </p:nvSpPr>
        <p:spPr>
          <a:xfrm>
            <a:off x="4570695" y="1336957"/>
            <a:ext cx="4465355" cy="2308324"/>
          </a:xfrm>
          <a:prstGeom prst="rect">
            <a:avLst/>
          </a:prstGeom>
        </p:spPr>
        <p:txBody>
          <a:bodyPr wrap="square">
            <a:spAutoFit/>
          </a:bodyPr>
          <a:lstStyle/>
          <a:p>
            <a:pPr marL="342900" indent="-342900" algn="just">
              <a:buFont typeface="Arial" panose="020B0604020202020204" pitchFamily="34" charset="0"/>
              <a:buChar char="•"/>
            </a:pPr>
            <a:r>
              <a:rPr lang="en-GB" dirty="0"/>
              <a:t>If a party rejects a request for extradition for an alleged offender solely on the basis of his or her nationality, it should have jurisdiction over such person</a:t>
            </a:r>
          </a:p>
          <a:p>
            <a:pPr marL="342900" indent="-342900" algn="just">
              <a:buFont typeface="Arial" panose="020B0604020202020204" pitchFamily="34" charset="0"/>
              <a:buChar char="•"/>
            </a:pPr>
            <a:endParaRPr lang="en-GB" dirty="0"/>
          </a:p>
          <a:p>
            <a:pPr marL="342900" indent="-342900" algn="just">
              <a:buFont typeface="Arial" panose="020B0604020202020204" pitchFamily="34" charset="0"/>
              <a:buChar char="•"/>
            </a:pPr>
            <a:r>
              <a:rPr lang="en-GB" dirty="0"/>
              <a:t>This will ensure that the party has the legal ability to undertake an investigation and proceedings domestically </a:t>
            </a:r>
          </a:p>
        </p:txBody>
      </p:sp>
      <p:sp>
        <p:nvSpPr>
          <p:cNvPr id="12" name="TextBox 7">
            <a:extLst>
              <a:ext uri="{FF2B5EF4-FFF2-40B4-BE49-F238E27FC236}">
                <a16:creationId xmlns:a16="http://schemas.microsoft.com/office/drawing/2014/main" id="{42E02B81-1DA4-45C6-9173-35DC0CAF9C41}"/>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586093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287212"/>
            <a:ext cx="4298867" cy="4770537"/>
          </a:xfrm>
          <a:prstGeom prst="rect">
            <a:avLst/>
          </a:prstGeom>
        </p:spPr>
        <p:txBody>
          <a:bodyPr wrap="square">
            <a:spAutoFit/>
          </a:bodyPr>
          <a:lstStyle/>
          <a:p>
            <a:pPr marL="342900" indent="-342900" algn="just">
              <a:buFont typeface="+mj-lt"/>
              <a:buAutoNum type="arabicPeriod" startAt="3"/>
            </a:pPr>
            <a:r>
              <a:rPr lang="en-US" sz="1600" dirty="0"/>
              <a:t>Each Party shall adopt such measures as may be necessary to establish jurisdiction over the offences referred to in Article 24, paragraph 1, of this Convention, in cases where an alleged offender is present in its territory and it does not extradite him or her to another Party, solely on the basis of his or her nationality, after a request for extradition.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This Convention </a:t>
            </a:r>
            <a:r>
              <a:rPr lang="en-US" sz="1600" b="1" dirty="0">
                <a:solidFill>
                  <a:srgbClr val="C00000"/>
                </a:solidFill>
              </a:rPr>
              <a:t>does not exclude any criminal jurisdiction</a:t>
            </a:r>
            <a:r>
              <a:rPr lang="en-US" sz="1600" dirty="0">
                <a:solidFill>
                  <a:srgbClr val="C00000"/>
                </a:solidFill>
              </a:rPr>
              <a:t> </a:t>
            </a:r>
            <a:r>
              <a:rPr lang="en-US" sz="1600" dirty="0"/>
              <a:t>exercised by a Party </a:t>
            </a:r>
            <a:r>
              <a:rPr lang="en-US" sz="1600" b="1" dirty="0">
                <a:solidFill>
                  <a:srgbClr val="C00000"/>
                </a:solidFill>
              </a:rPr>
              <a:t>in accordance with its domestic law.</a:t>
            </a:r>
            <a:r>
              <a:rPr lang="en-US" sz="1600" b="1" dirty="0">
                <a:solidFill>
                  <a:srgbClr val="FF0000"/>
                </a:solidFill>
              </a:rPr>
              <a:t>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When more than one Party claims jurisdiction over an alleged offence established in accordance with this Convention, the Parties involved shall, where appropriate, consult with a view to determining the most appropriate jurisdiction for prosecution.</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2246769"/>
          </a:xfrm>
          <a:prstGeom prst="rect">
            <a:avLst/>
          </a:prstGeom>
        </p:spPr>
        <p:txBody>
          <a:bodyPr wrap="square">
            <a:spAutoFit/>
          </a:bodyPr>
          <a:lstStyle/>
          <a:p>
            <a:pPr marL="342900" indent="-342900" algn="just">
              <a:buFont typeface="Arial" panose="020B0604020202020204" pitchFamily="34" charset="0"/>
              <a:buChar char="•"/>
            </a:pPr>
            <a:r>
              <a:rPr lang="en-GB" sz="2000" dirty="0"/>
              <a:t>The criteria for establishing jurisdiction specified in Article 22 is not exhaustive </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en-GB" sz="2000" dirty="0"/>
              <a:t>Parties can establish criminal jurisdiction in conformity with its domestic laws</a:t>
            </a:r>
          </a:p>
        </p:txBody>
      </p:sp>
      <p:sp>
        <p:nvSpPr>
          <p:cNvPr id="12" name="TextBox 7">
            <a:extLst>
              <a:ext uri="{FF2B5EF4-FFF2-40B4-BE49-F238E27FC236}">
                <a16:creationId xmlns:a16="http://schemas.microsoft.com/office/drawing/2014/main" id="{45C57B12-C19A-4D59-BEA0-A747396D6276}"/>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182504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1545" y="1173033"/>
            <a:ext cx="4298867" cy="5016758"/>
          </a:xfrm>
          <a:prstGeom prst="rect">
            <a:avLst/>
          </a:prstGeom>
        </p:spPr>
        <p:txBody>
          <a:bodyPr wrap="square">
            <a:spAutoFit/>
          </a:bodyPr>
          <a:lstStyle/>
          <a:p>
            <a:pPr marL="342900" indent="-342900" algn="just">
              <a:buFont typeface="+mj-lt"/>
              <a:buAutoNum type="arabicPeriod" startAt="3"/>
            </a:pPr>
            <a:r>
              <a:rPr lang="en-US" sz="1600" dirty="0"/>
              <a:t>Each Party shall adopt such measures as may be necessary to establish jurisdiction over the offences referred to in Article 24, paragraph 1, of this Convention, in cases where an alleged offender is present in its territory and it does not extradite him or her to another Party, solely on the basis of his or her nationality, after a request for extradition.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This Convention does not exclude any criminal jurisdiction exercised by a Party in accordance with its domestic law. </a:t>
            </a:r>
          </a:p>
          <a:p>
            <a:pPr marL="342900" indent="-342900" algn="just">
              <a:buFont typeface="+mj-lt"/>
              <a:buAutoNum type="arabicPeriod" startAt="3"/>
            </a:pPr>
            <a:endParaRPr lang="en-US" sz="1600" dirty="0"/>
          </a:p>
          <a:p>
            <a:pPr marL="342900" indent="-342900" algn="just">
              <a:buFont typeface="+mj-lt"/>
              <a:buAutoNum type="arabicPeriod" startAt="3"/>
            </a:pPr>
            <a:r>
              <a:rPr lang="en-US" sz="1600" dirty="0"/>
              <a:t>When </a:t>
            </a:r>
            <a:r>
              <a:rPr lang="en-US" sz="1600" b="1" dirty="0">
                <a:solidFill>
                  <a:srgbClr val="C00000"/>
                </a:solidFill>
              </a:rPr>
              <a:t>more than one Party claims jurisdiction</a:t>
            </a:r>
            <a:r>
              <a:rPr lang="en-US" sz="1600" dirty="0">
                <a:solidFill>
                  <a:srgbClr val="C00000"/>
                </a:solidFill>
              </a:rPr>
              <a:t> </a:t>
            </a:r>
            <a:r>
              <a:rPr lang="en-US" sz="1600" dirty="0"/>
              <a:t>over an alleged offence established in accordance with this Convention, the Parties involved shall, where appropriate, </a:t>
            </a:r>
            <a:r>
              <a:rPr lang="en-US" sz="1600" b="1" dirty="0">
                <a:solidFill>
                  <a:srgbClr val="C00000"/>
                </a:solidFill>
              </a:rPr>
              <a:t>consult with a view to determining the most appropriate jurisdiction for prosecution.</a:t>
            </a:r>
          </a:p>
        </p:txBody>
      </p:sp>
      <p:sp>
        <p:nvSpPr>
          <p:cNvPr id="6" name="Rectangle 5">
            <a:extLst>
              <a:ext uri="{FF2B5EF4-FFF2-40B4-BE49-F238E27FC236}">
                <a16:creationId xmlns:a16="http://schemas.microsoft.com/office/drawing/2014/main" id="{524B6456-681F-2F44-A01A-AD3514E81BD2}"/>
              </a:ext>
            </a:extLst>
          </p:cNvPr>
          <p:cNvSpPr/>
          <p:nvPr/>
        </p:nvSpPr>
        <p:spPr>
          <a:xfrm>
            <a:off x="4557100" y="1287212"/>
            <a:ext cx="4465355" cy="4247317"/>
          </a:xfrm>
          <a:prstGeom prst="rect">
            <a:avLst/>
          </a:prstGeom>
        </p:spPr>
        <p:txBody>
          <a:bodyPr wrap="square">
            <a:spAutoFit/>
          </a:bodyPr>
          <a:lstStyle/>
          <a:p>
            <a:pPr marL="285750" indent="-285750" algn="just">
              <a:buFont typeface="Arial" panose="020B0604020202020204" pitchFamily="34" charset="0"/>
              <a:buChar char="•"/>
            </a:pPr>
            <a:r>
              <a:rPr lang="en-GB" dirty="0"/>
              <a:t>There may be situations where more than one party has jurisdiction over one or more participants in a crime</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For instance, many virus attacks, frauds and copyright violations committed through the Internet target victims in many states</a:t>
            </a:r>
          </a:p>
          <a:p>
            <a:pPr marL="285750" indent="-285750" algn="just">
              <a:buFont typeface="Arial" panose="020B0604020202020204" pitchFamily="34" charset="0"/>
              <a:buChar char="•"/>
            </a:pPr>
            <a:endParaRPr lang="en-GB" dirty="0"/>
          </a:p>
          <a:p>
            <a:pPr marL="285750" indent="-285750" algn="just">
              <a:buFont typeface="Arial" panose="020B0604020202020204" pitchFamily="34" charset="0"/>
              <a:buChar char="•"/>
            </a:pPr>
            <a:r>
              <a:rPr lang="en-GB" dirty="0"/>
              <a:t>To avoid duplication of effort, unnecessary inconvenience for witnesses or competition among law enforcement of different states, parties may where appropriate choose to consult to determine proper venue for prosecution</a:t>
            </a:r>
          </a:p>
        </p:txBody>
      </p:sp>
      <p:sp>
        <p:nvSpPr>
          <p:cNvPr id="12" name="TextBox 7">
            <a:extLst>
              <a:ext uri="{FF2B5EF4-FFF2-40B4-BE49-F238E27FC236}">
                <a16:creationId xmlns:a16="http://schemas.microsoft.com/office/drawing/2014/main" id="{68643558-B987-434C-B663-5B0C95E529B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Jurisdiction</a:t>
            </a:r>
            <a:r>
              <a:rPr lang="en-GB" sz="3200" b="1" dirty="0">
                <a:solidFill>
                  <a:schemeClr val="bg1"/>
                </a:solidFill>
                <a:latin typeface="Verdana" panose="020B0604030504040204" pitchFamily="34" charset="0"/>
                <a:ea typeface="Verdana" panose="020B0604030504040204" pitchFamily="34" charset="0"/>
                <a:cs typeface="Verdana" charset="0"/>
              </a:rPr>
              <a:t> </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622174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367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objectives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en-GB" sz="3000" dirty="0">
                <a:latin typeface="+mn-lt"/>
                <a:ea typeface="Verdana" panose="020B0604030504040204" pitchFamily="34" charset="0"/>
              </a:rPr>
              <a:t>By the end of the session, delegates will be able to:</a:t>
            </a:r>
          </a:p>
          <a:p>
            <a:pPr algn="just"/>
            <a:r>
              <a:rPr lang="en-GB" sz="2700" dirty="0">
                <a:latin typeface="+mn-lt"/>
                <a:ea typeface="Verdana" panose="020B0604030504040204" pitchFamily="34" charset="0"/>
              </a:rPr>
              <a:t>Understand the scope of the procedural powers under the Budapest Convention</a:t>
            </a:r>
          </a:p>
          <a:p>
            <a:pPr algn="just"/>
            <a:r>
              <a:rPr lang="en-GB" sz="2700" dirty="0">
                <a:latin typeface="+mn-lt"/>
                <a:ea typeface="Verdana" panose="020B0604030504040204" pitchFamily="34" charset="0"/>
              </a:rPr>
              <a:t>Discuss appropriate conditions and safeguards related to the application of procedural powers</a:t>
            </a:r>
          </a:p>
          <a:p>
            <a:pPr algn="just"/>
            <a:r>
              <a:rPr lang="en-GB" sz="2700" dirty="0">
                <a:latin typeface="+mn-lt"/>
                <a:ea typeface="Verdana" panose="020B0604030504040204" pitchFamily="34" charset="0"/>
              </a:rPr>
              <a:t>Identify the elements of the procedural powers of:  </a:t>
            </a:r>
          </a:p>
          <a:p>
            <a:pPr lvl="1" algn="just"/>
            <a:r>
              <a:rPr lang="en-GB" sz="2600" dirty="0">
                <a:latin typeface="+mn-lt"/>
                <a:ea typeface="Verdana" panose="020B0604030504040204" pitchFamily="34" charset="0"/>
              </a:rPr>
              <a:t>Expedited preservation of stored computer data</a:t>
            </a:r>
          </a:p>
          <a:p>
            <a:pPr lvl="1" algn="just"/>
            <a:r>
              <a:rPr lang="en-GB" sz="2600" dirty="0">
                <a:latin typeface="+mn-lt"/>
                <a:ea typeface="Verdana" panose="020B0604030504040204" pitchFamily="34" charset="0"/>
              </a:rPr>
              <a:t>Expedited preservation and partial disclosure of traffic data </a:t>
            </a:r>
          </a:p>
          <a:p>
            <a:pPr lvl="1" algn="just"/>
            <a:r>
              <a:rPr lang="en-GB" sz="2600" dirty="0">
                <a:latin typeface="+mn-lt"/>
                <a:ea typeface="Verdana" panose="020B0604030504040204" pitchFamily="34" charset="0"/>
              </a:rPr>
              <a:t>Production order</a:t>
            </a:r>
          </a:p>
        </p:txBody>
      </p:sp>
    </p:spTree>
    <p:extLst>
      <p:ext uri="{BB962C8B-B14F-4D97-AF65-F5344CB8AC3E}">
        <p14:creationId xmlns:p14="http://schemas.microsoft.com/office/powerpoint/2010/main" val="245166123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Verdana" panose="020B0604030504040204" pitchFamily="34" charset="0"/>
              </a:rPr>
              <a:t>Thank you</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en-GB" altLang="en-US" sz="1400" i="1" dirty="0">
                <a:latin typeface="Verdana" panose="020B0604030504040204" pitchFamily="34" charset="0"/>
              </a:rPr>
              <a:t>Council of Europe</a:t>
            </a:r>
          </a:p>
          <a:p>
            <a:pPr algn="ctr" eaLnBrk="1" hangingPunct="1">
              <a:spcBef>
                <a:spcPct val="0"/>
              </a:spcBef>
              <a:buFontTx/>
              <a:buNone/>
            </a:pPr>
            <a:endParaRPr lang="en-GB" altLang="en-US" sz="1400" b="1" dirty="0">
              <a:solidFill>
                <a:srgbClr val="2F618F"/>
              </a:solidFill>
              <a:latin typeface="Verdana" panose="020B0604030504040204" pitchFamily="34" charset="0"/>
              <a:hlinkClick r:id="rId3"/>
            </a:endParaRPr>
          </a:p>
          <a:p>
            <a:pPr algn="ctr" eaLnBrk="1" hangingPunct="1">
              <a:spcBef>
                <a:spcPct val="0"/>
              </a:spcBef>
              <a:buFontTx/>
              <a:buNone/>
            </a:pPr>
            <a:r>
              <a:rPr lang="en-GB" altLang="en-US" sz="1200" b="1" dirty="0">
                <a:solidFill>
                  <a:srgbClr val="2F618F"/>
                </a:solidFill>
                <a:latin typeface="Verdana" panose="020B0604030504040204" pitchFamily="34" charset="0"/>
              </a:rPr>
              <a:t>email</a:t>
            </a: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Month YYYY</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400" b="1" dirty="0">
                <a:latin typeface="Verdana" panose="020B0604030504040204" pitchFamily="34" charset="0"/>
              </a:rPr>
              <a:t>Introductory Judicial Training Course on Cybercrime and Electronic Evidence</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1064309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
        <p:nvSpPr>
          <p:cNvPr id="2" name="Rectangle 3">
            <a:extLst>
              <a:ext uri="{FF2B5EF4-FFF2-40B4-BE49-F238E27FC236}">
                <a16:creationId xmlns:a16="http://schemas.microsoft.com/office/drawing/2014/main" id="{4B7A20FD-779E-46A1-B7F9-46B26961CD96}"/>
              </a:ext>
            </a:extLst>
          </p:cNvPr>
          <p:cNvSpPr txBox="1">
            <a:spLocks/>
          </p:cNvSpPr>
          <p:nvPr/>
        </p:nvSpPr>
        <p:spPr bwMode="auto">
          <a:xfrm>
            <a:off x="395536" y="1259474"/>
            <a:ext cx="8519885" cy="512169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Search and Seizure of stored computer data</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(Article 19 – Budapest Convention)</a:t>
            </a:r>
          </a:p>
          <a:p>
            <a:pPr eaLnBrk="1" hangingPunct="1">
              <a:lnSpc>
                <a:spcPct val="80000"/>
              </a:lnSpc>
              <a:spcBef>
                <a:spcPts val="600"/>
              </a:spcBef>
              <a:spcAft>
                <a:spcPts val="1200"/>
              </a:spcAft>
              <a:defRPr/>
            </a:pPr>
            <a:r>
              <a:rPr lang="en-GB" altLang="sr-Latn-RS" sz="2400" b="1" i="1" dirty="0">
                <a:ea typeface="ＭＳ Ｐゴシック" pitchFamily="34" charset="-128"/>
              </a:rPr>
              <a:t>Where</a:t>
            </a:r>
            <a:r>
              <a:rPr lang="en-GB" altLang="sr-Latn-RS" sz="2400" i="1" dirty="0">
                <a:ea typeface="ＭＳ Ｐゴシック" pitchFamily="34" charset="-128"/>
              </a:rPr>
              <a:t>:</a:t>
            </a:r>
          </a:p>
          <a:p>
            <a:pPr lvl="1" eaLnBrk="1" hangingPunct="1">
              <a:lnSpc>
                <a:spcPct val="80000"/>
              </a:lnSpc>
              <a:spcBef>
                <a:spcPts val="600"/>
              </a:spcBef>
              <a:spcAft>
                <a:spcPts val="1200"/>
              </a:spcAft>
              <a:defRPr/>
            </a:pPr>
            <a:r>
              <a:rPr lang="en-GB" altLang="sr-Latn-RS" sz="2000" i="1" dirty="0">
                <a:ea typeface="ＭＳ Ｐゴシック" pitchFamily="34" charset="-128"/>
              </a:rPr>
              <a:t>In a computer system or part of it</a:t>
            </a:r>
          </a:p>
          <a:p>
            <a:pPr lvl="1" eaLnBrk="1" hangingPunct="1">
              <a:lnSpc>
                <a:spcPct val="80000"/>
              </a:lnSpc>
              <a:spcBef>
                <a:spcPts val="600"/>
              </a:spcBef>
              <a:spcAft>
                <a:spcPts val="1200"/>
              </a:spcAft>
              <a:defRPr/>
            </a:pPr>
            <a:r>
              <a:rPr lang="en-GB" altLang="sr-Latn-RS" sz="2000" i="1" dirty="0">
                <a:ea typeface="ＭＳ Ｐゴシック" pitchFamily="34" charset="-128"/>
              </a:rPr>
              <a:t>In a storage medium </a:t>
            </a:r>
          </a:p>
          <a:p>
            <a:pPr lvl="1" eaLnBrk="1" hangingPunct="1">
              <a:lnSpc>
                <a:spcPct val="80000"/>
              </a:lnSpc>
              <a:spcBef>
                <a:spcPts val="600"/>
              </a:spcBef>
              <a:spcAft>
                <a:spcPts val="1200"/>
              </a:spcAft>
              <a:defRPr/>
            </a:pPr>
            <a:r>
              <a:rPr lang="en-GB" altLang="sr-Latn-RS" sz="2000" i="1" dirty="0">
                <a:ea typeface="ＭＳ Ｐゴシック" pitchFamily="34" charset="-128"/>
              </a:rPr>
              <a:t>In a computer system accessible from the initial one (expeditious extension of the search)</a:t>
            </a:r>
          </a:p>
          <a:p>
            <a:pPr eaLnBrk="1" hangingPunct="1">
              <a:lnSpc>
                <a:spcPct val="80000"/>
              </a:lnSpc>
              <a:spcBef>
                <a:spcPts val="600"/>
              </a:spcBef>
              <a:spcAft>
                <a:spcPts val="1200"/>
              </a:spcAft>
              <a:defRPr/>
            </a:pPr>
            <a:r>
              <a:rPr lang="en-GB" altLang="sr-Latn-RS" sz="2400" b="1" i="1" dirty="0">
                <a:ea typeface="ＭＳ Ｐゴシック" pitchFamily="34" charset="-128"/>
              </a:rPr>
              <a:t>What</a:t>
            </a:r>
            <a:r>
              <a:rPr lang="en-GB" altLang="sr-Latn-RS" sz="2400" i="1" dirty="0">
                <a:ea typeface="ＭＳ Ｐゴシック" pitchFamily="34" charset="-128"/>
              </a:rPr>
              <a:t>: </a:t>
            </a:r>
          </a:p>
          <a:p>
            <a:pPr lvl="1" eaLnBrk="1" hangingPunct="1">
              <a:lnSpc>
                <a:spcPct val="80000"/>
              </a:lnSpc>
              <a:spcBef>
                <a:spcPts val="600"/>
              </a:spcBef>
              <a:spcAft>
                <a:spcPts val="1200"/>
              </a:spcAft>
              <a:defRPr/>
            </a:pPr>
            <a:r>
              <a:rPr lang="en-GB" altLang="sr-Latn-RS" sz="2000" i="1" dirty="0">
                <a:ea typeface="ＭＳ Ｐゴシック" pitchFamily="34" charset="-128"/>
              </a:rPr>
              <a:t>Seize or similarly secure accessed computer data</a:t>
            </a:r>
          </a:p>
          <a:p>
            <a:pPr lvl="1" eaLnBrk="1" hangingPunct="1">
              <a:lnSpc>
                <a:spcPct val="80000"/>
              </a:lnSpc>
              <a:spcBef>
                <a:spcPts val="600"/>
              </a:spcBef>
              <a:spcAft>
                <a:spcPts val="1200"/>
              </a:spcAft>
              <a:defRPr/>
            </a:pPr>
            <a:r>
              <a:rPr lang="en-GB" altLang="sr-Latn-RS" sz="2000" i="1" dirty="0">
                <a:ea typeface="ＭＳ Ｐゴシック" pitchFamily="34" charset="-128"/>
              </a:rPr>
              <a:t>Power  to require the necessary information to understand the functioning of the system</a:t>
            </a:r>
          </a:p>
        </p:txBody>
      </p:sp>
    </p:spTree>
    <p:extLst>
      <p:ext uri="{BB962C8B-B14F-4D97-AF65-F5344CB8AC3E}">
        <p14:creationId xmlns:p14="http://schemas.microsoft.com/office/powerpoint/2010/main" val="4066296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a:extLst>
              <a:ext uri="{FF2B5EF4-FFF2-40B4-BE49-F238E27FC236}">
                <a16:creationId xmlns:a16="http://schemas.microsoft.com/office/drawing/2014/main" id="{1ACE1977-077C-4734-AAFB-24DB6415AE98}"/>
              </a:ext>
            </a:extLst>
          </p:cNvPr>
          <p:cNvSpPr txBox="1">
            <a:spLocks/>
          </p:cNvSpPr>
          <p:nvPr/>
        </p:nvSpPr>
        <p:spPr bwMode="auto">
          <a:xfrm>
            <a:off x="312057" y="1480979"/>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800" b="1" i="1" dirty="0">
                <a:ea typeface="ＭＳ Ｐゴシック" pitchFamily="34" charset="-128"/>
              </a:rPr>
              <a:t>Seize or similarly secure accessed computer data</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en-GB" altLang="sr-Latn-RS" sz="2400" i="1" dirty="0">
                <a:ea typeface="ＭＳ Ｐゴシック" pitchFamily="34" charset="-128"/>
              </a:rPr>
              <a:t>Physical seizure</a:t>
            </a:r>
          </a:p>
          <a:p>
            <a:pPr algn="ctr" eaLnBrk="1" hangingPunct="1">
              <a:lnSpc>
                <a:spcPct val="80000"/>
              </a:lnSpc>
              <a:spcBef>
                <a:spcPts val="600"/>
              </a:spcBef>
              <a:spcAft>
                <a:spcPts val="1200"/>
              </a:spcAft>
              <a:defRPr/>
            </a:pPr>
            <a:r>
              <a:rPr lang="en-GB" altLang="sr-Latn-RS" sz="2400" i="1" dirty="0">
                <a:ea typeface="ＭＳ Ｐゴシック" pitchFamily="34" charset="-128"/>
              </a:rPr>
              <a:t>Seizure by simply making a copy of the data</a:t>
            </a:r>
          </a:p>
          <a:p>
            <a:pPr algn="ctr" eaLnBrk="1" hangingPunct="1">
              <a:lnSpc>
                <a:spcPct val="80000"/>
              </a:lnSpc>
              <a:spcBef>
                <a:spcPts val="600"/>
              </a:spcBef>
              <a:spcAft>
                <a:spcPts val="1200"/>
              </a:spcAft>
              <a:defRPr/>
            </a:pPr>
            <a:r>
              <a:rPr lang="en-GB" altLang="sr-Latn-RS" sz="2400" i="1" dirty="0">
                <a:ea typeface="ＭＳ Ｐゴシック" pitchFamily="34" charset="-128"/>
              </a:rPr>
              <a:t>Seizure as the maintenance of the integrity of those data, keeping the data in the computer where they are stored</a:t>
            </a:r>
          </a:p>
          <a:p>
            <a:pPr algn="ctr" eaLnBrk="1" hangingPunct="1">
              <a:lnSpc>
                <a:spcPct val="80000"/>
              </a:lnSpc>
              <a:spcBef>
                <a:spcPts val="600"/>
              </a:spcBef>
              <a:spcAft>
                <a:spcPts val="1200"/>
              </a:spcAft>
              <a:defRPr/>
            </a:pPr>
            <a:r>
              <a:rPr lang="en-GB" altLang="sr-Latn-RS" sz="2400" i="1" dirty="0">
                <a:ea typeface="ＭＳ Ｐゴシック" pitchFamily="34" charset="-128"/>
              </a:rPr>
              <a:t>Seizure, by imposing the impossibility of access to data, or even removal of specified data from a specified computer or computer system</a:t>
            </a:r>
          </a:p>
        </p:txBody>
      </p:sp>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6034223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AB4173-4462-4D5F-831E-EB1B7CB48C3D}"/>
              </a:ext>
            </a:extLst>
          </p:cNvPr>
          <p:cNvPicPr>
            <a:picLocks noChangeAspect="1"/>
          </p:cNvPicPr>
          <p:nvPr/>
        </p:nvPicPr>
        <p:blipFill>
          <a:blip r:embed="rId3"/>
          <a:stretch>
            <a:fillRect/>
          </a:stretch>
        </p:blipFill>
        <p:spPr>
          <a:xfrm>
            <a:off x="0" y="1294237"/>
            <a:ext cx="9144000" cy="5052164"/>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85906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30D598A-3BAC-4066-913A-19FFCE5649B9}"/>
              </a:ext>
            </a:extLst>
          </p:cNvPr>
          <p:cNvPicPr>
            <a:picLocks noChangeAspect="1"/>
          </p:cNvPicPr>
          <p:nvPr/>
        </p:nvPicPr>
        <p:blipFill>
          <a:blip r:embed="rId3"/>
          <a:stretch>
            <a:fillRect/>
          </a:stretch>
        </p:blipFill>
        <p:spPr>
          <a:xfrm>
            <a:off x="0" y="1366837"/>
            <a:ext cx="9144000" cy="5136729"/>
          </a:xfrm>
          <a:prstGeom prst="rect">
            <a:avLst/>
          </a:prstGeom>
        </p:spPr>
      </p:pic>
      <p:sp>
        <p:nvSpPr>
          <p:cNvPr id="12"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Search and seizure </a:t>
            </a:r>
          </a:p>
          <a:p>
            <a:pPr algn="r"/>
            <a:r>
              <a:rPr lang="en-GB" sz="2700" dirty="0">
                <a:solidFill>
                  <a:schemeClr val="bg1"/>
                </a:solidFill>
                <a:latin typeface="Verdana" panose="020B0604030504040204" pitchFamily="34" charset="0"/>
                <a:ea typeface="Verdana" panose="020B0604030504040204" pitchFamily="34" charset="0"/>
                <a:cs typeface="Verdana" charset="0"/>
              </a:rPr>
              <a:t>of stored computer data</a:t>
            </a:r>
          </a:p>
        </p:txBody>
      </p:sp>
    </p:spTree>
    <p:extLst>
      <p:ext uri="{BB962C8B-B14F-4D97-AF65-F5344CB8AC3E}">
        <p14:creationId xmlns:p14="http://schemas.microsoft.com/office/powerpoint/2010/main" val="14637054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1166</TotalTime>
  <Words>11296</Words>
  <Application>Microsoft Office PowerPoint</Application>
  <PresentationFormat>On-screen Show (4:3)</PresentationFormat>
  <Paragraphs>811</Paragraphs>
  <Slides>58</Slides>
  <Notes>53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7" baseType="lpstr">
      <vt:lpstr>Arial</vt:lpstr>
      <vt:lpstr>Calibri</vt:lpstr>
      <vt:lpstr>Calibri (heading)</vt:lpstr>
      <vt:lpstr>Calibri Light</vt:lpstr>
      <vt:lpstr>Proxima Nova</vt:lpstr>
      <vt:lpstr>TiemposTextWeb</vt:lpstr>
      <vt:lpstr>Verdana</vt:lpstr>
      <vt:lpstr>Office Theme</vt:lpstr>
      <vt:lpstr>Bitmap Image</vt:lpstr>
      <vt:lpstr>PowerPoint Presentation</vt:lpstr>
      <vt:lpstr>PowerPoint Presentation</vt:lpstr>
      <vt:lpstr>PowerPoint Presentation</vt:lpstr>
      <vt:lpstr>PowerPoint Presentation</vt:lpstr>
      <vt:lpstr>SEARCH AND SEIZURE of stored computer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REAL-TIME COLLECTION  OF TRAFFIC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INTERCEPTION OF CONTENT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CANDREA Andrei-Stefan</cp:lastModifiedBy>
  <cp:revision>158</cp:revision>
  <dcterms:created xsi:type="dcterms:W3CDTF">2020-10-07T11:36:01Z</dcterms:created>
  <dcterms:modified xsi:type="dcterms:W3CDTF">2020-10-16T14:44:37Z</dcterms:modified>
</cp:coreProperties>
</file>